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10.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6"/>
  </p:notesMasterIdLst>
  <p:sldIdLst>
    <p:sldId id="256" r:id="rId2"/>
    <p:sldId id="275" r:id="rId3"/>
    <p:sldId id="276" r:id="rId4"/>
    <p:sldId id="278" r:id="rId5"/>
    <p:sldId id="258" r:id="rId6"/>
    <p:sldId id="279" r:id="rId7"/>
    <p:sldId id="277" r:id="rId8"/>
    <p:sldId id="266" r:id="rId9"/>
    <p:sldId id="262" r:id="rId10"/>
    <p:sldId id="280" r:id="rId11"/>
    <p:sldId id="281" r:id="rId12"/>
    <p:sldId id="272" r:id="rId13"/>
    <p:sldId id="264" r:id="rId14"/>
    <p:sldId id="273" r:id="rId15"/>
  </p:sldIdLst>
  <p:sldSz cx="9144000" cy="6858000" type="screen4x3"/>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836"/>
    <a:srgbClr val="7D43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AF606853-7671-496A-8E4F-DF71F8EC918B}" styleName="Style foncé 1 - Accentuation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Style foncé 1 - Accentuation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7245" autoAdjust="0"/>
  </p:normalViewPr>
  <p:slideViewPr>
    <p:cSldViewPr>
      <p:cViewPr>
        <p:scale>
          <a:sx n="50" d="100"/>
          <a:sy n="50" d="100"/>
        </p:scale>
        <p:origin x="-1190"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Classeur1"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rezaeevs.PERS-UPMF\Desktop\Saeedeh\ME\Mass%20Customization\JMC\Classeur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677932947060863"/>
          <c:y val="5.2746670555069507E-2"/>
          <c:w val="0.5967703701377961"/>
          <c:h val="0.69273729759910785"/>
        </c:manualLayout>
      </c:layout>
      <c:barChart>
        <c:barDir val="col"/>
        <c:grouping val="clustered"/>
        <c:varyColors val="0"/>
        <c:ser>
          <c:idx val="0"/>
          <c:order val="0"/>
          <c:tx>
            <c:strRef>
              <c:f>Feuil1!$B$5</c:f>
              <c:strCache>
                <c:ptCount val="1"/>
                <c:pt idx="0">
                  <c:v>MC</c:v>
                </c:pt>
              </c:strCache>
            </c:strRef>
          </c:tx>
          <c:spPr>
            <a:pattFill prst="pct75">
              <a:fgClr>
                <a:srgbClr val="FDF836"/>
              </a:fgClr>
              <a:bgClr>
                <a:schemeClr val="bg1"/>
              </a:bgClr>
            </a:pattFill>
          </c:spPr>
          <c:invertIfNegative val="0"/>
          <c:cat>
            <c:strRef>
              <c:f>Feuil1!$C$4:$D$4</c:f>
              <c:strCache>
                <c:ptCount val="2"/>
                <c:pt idx="0">
                  <c:v>Lux</c:v>
                </c:pt>
                <c:pt idx="1">
                  <c:v>Non lux</c:v>
                </c:pt>
              </c:strCache>
            </c:strRef>
          </c:cat>
          <c:val>
            <c:numRef>
              <c:f>Feuil1!$C$5:$D$5</c:f>
              <c:numCache>
                <c:formatCode>General</c:formatCode>
                <c:ptCount val="2"/>
                <c:pt idx="0">
                  <c:v>6.4700000000000024</c:v>
                </c:pt>
                <c:pt idx="1">
                  <c:v>4.38</c:v>
                </c:pt>
              </c:numCache>
            </c:numRef>
          </c:val>
        </c:ser>
        <c:ser>
          <c:idx val="1"/>
          <c:order val="1"/>
          <c:tx>
            <c:strRef>
              <c:f>Feuil1!$B$6</c:f>
              <c:strCache>
                <c:ptCount val="1"/>
                <c:pt idx="0">
                  <c:v>Non MC</c:v>
                </c:pt>
              </c:strCache>
            </c:strRef>
          </c:tx>
          <c:spPr>
            <a:pattFill prst="trellis">
              <a:fgClr>
                <a:srgbClr val="7030A0"/>
              </a:fgClr>
              <a:bgClr>
                <a:schemeClr val="bg1"/>
              </a:bgClr>
            </a:pattFill>
          </c:spPr>
          <c:invertIfNegative val="0"/>
          <c:dPt>
            <c:idx val="1"/>
            <c:invertIfNegative val="0"/>
            <c:bubble3D val="0"/>
            <c:spPr>
              <a:pattFill prst="trellis">
                <a:fgClr>
                  <a:srgbClr val="7030A0"/>
                </a:fgClr>
                <a:bgClr>
                  <a:schemeClr val="bg1"/>
                </a:bgClr>
              </a:pattFill>
              <a:ln>
                <a:noFill/>
              </a:ln>
            </c:spPr>
          </c:dPt>
          <c:cat>
            <c:strRef>
              <c:f>Feuil1!$C$4:$D$4</c:f>
              <c:strCache>
                <c:ptCount val="2"/>
                <c:pt idx="0">
                  <c:v>Lux</c:v>
                </c:pt>
                <c:pt idx="1">
                  <c:v>Non lux</c:v>
                </c:pt>
              </c:strCache>
            </c:strRef>
          </c:cat>
          <c:val>
            <c:numRef>
              <c:f>Feuil1!$C$6:$D$6</c:f>
              <c:numCache>
                <c:formatCode>General</c:formatCode>
                <c:ptCount val="2"/>
                <c:pt idx="0">
                  <c:v>5.55</c:v>
                </c:pt>
                <c:pt idx="1">
                  <c:v>2.21</c:v>
                </c:pt>
              </c:numCache>
            </c:numRef>
          </c:val>
        </c:ser>
        <c:dLbls>
          <c:showLegendKey val="0"/>
          <c:showVal val="0"/>
          <c:showCatName val="0"/>
          <c:showSerName val="0"/>
          <c:showPercent val="0"/>
          <c:showBubbleSize val="0"/>
        </c:dLbls>
        <c:gapWidth val="150"/>
        <c:axId val="61525376"/>
        <c:axId val="61686912"/>
      </c:barChart>
      <c:catAx>
        <c:axId val="61525376"/>
        <c:scaling>
          <c:orientation val="minMax"/>
        </c:scaling>
        <c:delete val="0"/>
        <c:axPos val="b"/>
        <c:majorTickMark val="out"/>
        <c:minorTickMark val="none"/>
        <c:tickLblPos val="nextTo"/>
        <c:txPr>
          <a:bodyPr/>
          <a:lstStyle/>
          <a:p>
            <a:pPr>
              <a:defRPr b="1" i="0">
                <a:latin typeface="Century Gothic" panose="020B0502020202020204" pitchFamily="34" charset="0"/>
                <a:cs typeface="Arial" pitchFamily="34" charset="0"/>
              </a:defRPr>
            </a:pPr>
            <a:endParaRPr lang="fr-FR"/>
          </a:p>
        </c:txPr>
        <c:crossAx val="61686912"/>
        <c:crosses val="autoZero"/>
        <c:auto val="1"/>
        <c:lblAlgn val="ctr"/>
        <c:lblOffset val="100"/>
        <c:noMultiLvlLbl val="0"/>
      </c:catAx>
      <c:valAx>
        <c:axId val="61686912"/>
        <c:scaling>
          <c:orientation val="minMax"/>
        </c:scaling>
        <c:delete val="0"/>
        <c:axPos val="l"/>
        <c:numFmt formatCode="General" sourceLinked="1"/>
        <c:majorTickMark val="out"/>
        <c:minorTickMark val="none"/>
        <c:tickLblPos val="nextTo"/>
        <c:crossAx val="61525376"/>
        <c:crosses val="autoZero"/>
        <c:crossBetween val="between"/>
      </c:valAx>
      <c:spPr>
        <a:noFill/>
        <a:ln w="25400">
          <a:noFill/>
        </a:ln>
      </c:spPr>
    </c:plotArea>
    <c:legend>
      <c:legendPos val="r"/>
      <c:layout>
        <c:manualLayout>
          <c:xMode val="edge"/>
          <c:yMode val="edge"/>
          <c:x val="0.65538924379735553"/>
          <c:y val="9.8823272090988623E-2"/>
          <c:w val="0.26612271680325672"/>
          <c:h val="0.23324628171478565"/>
        </c:manualLayout>
      </c:layout>
      <c:overlay val="0"/>
      <c:txPr>
        <a:bodyPr/>
        <a:lstStyle/>
        <a:p>
          <a:pPr>
            <a:defRPr>
              <a:latin typeface="Century Gothic" panose="020B0502020202020204" pitchFamily="34" charset="0"/>
            </a:defRPr>
          </a:pPr>
          <a:endParaRPr lang="fr-FR"/>
        </a:p>
      </c:txPr>
    </c:legend>
    <c:plotVisOnly val="1"/>
    <c:dispBlanksAs val="gap"/>
    <c:showDLblsOverMax val="0"/>
  </c:chart>
  <c:spPr>
    <a:noFill/>
  </c:spPr>
  <c:txPr>
    <a:bodyPr/>
    <a:lstStyle/>
    <a:p>
      <a:pPr>
        <a:defRPr sz="1400"/>
      </a:pPr>
      <a:endParaRPr lang="fr-FR"/>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288281355536764"/>
          <c:y val="5.4250218722659664E-2"/>
          <c:w val="0.60242448524434633"/>
          <c:h val="0.65972538161542282"/>
        </c:manualLayout>
      </c:layout>
      <c:barChart>
        <c:barDir val="col"/>
        <c:grouping val="clustered"/>
        <c:varyColors val="0"/>
        <c:ser>
          <c:idx val="0"/>
          <c:order val="0"/>
          <c:tx>
            <c:strRef>
              <c:f>Feuil1!$B$34</c:f>
              <c:strCache>
                <c:ptCount val="1"/>
                <c:pt idx="0">
                  <c:v>Hedonic</c:v>
                </c:pt>
              </c:strCache>
            </c:strRef>
          </c:tx>
          <c:spPr>
            <a:pattFill prst="trellis">
              <a:fgClr>
                <a:schemeClr val="accent5">
                  <a:lumMod val="75000"/>
                </a:schemeClr>
              </a:fgClr>
              <a:bgClr>
                <a:schemeClr val="bg1"/>
              </a:bgClr>
            </a:pattFill>
          </c:spPr>
          <c:invertIfNegative val="0"/>
          <c:cat>
            <c:strRef>
              <c:f>Feuil1!$C$33:$D$33</c:f>
              <c:strCache>
                <c:ptCount val="2"/>
                <c:pt idx="0">
                  <c:v>Lux</c:v>
                </c:pt>
                <c:pt idx="1">
                  <c:v>Non lux</c:v>
                </c:pt>
              </c:strCache>
            </c:strRef>
          </c:cat>
          <c:val>
            <c:numRef>
              <c:f>Feuil1!$C$34:$D$34</c:f>
              <c:numCache>
                <c:formatCode>General</c:formatCode>
                <c:ptCount val="2"/>
                <c:pt idx="0">
                  <c:v>7.5</c:v>
                </c:pt>
                <c:pt idx="1">
                  <c:v>4.5</c:v>
                </c:pt>
              </c:numCache>
            </c:numRef>
          </c:val>
        </c:ser>
        <c:ser>
          <c:idx val="1"/>
          <c:order val="1"/>
          <c:tx>
            <c:strRef>
              <c:f>Feuil1!$B$35</c:f>
              <c:strCache>
                <c:ptCount val="1"/>
                <c:pt idx="0">
                  <c:v>Utilitarian</c:v>
                </c:pt>
              </c:strCache>
            </c:strRef>
          </c:tx>
          <c:spPr>
            <a:pattFill prst="trellis">
              <a:fgClr>
                <a:srgbClr val="FFC000"/>
              </a:fgClr>
              <a:bgClr>
                <a:schemeClr val="bg1"/>
              </a:bgClr>
            </a:pattFill>
          </c:spPr>
          <c:invertIfNegative val="0"/>
          <c:cat>
            <c:strRef>
              <c:f>Feuil1!$C$33:$D$33</c:f>
              <c:strCache>
                <c:ptCount val="2"/>
                <c:pt idx="0">
                  <c:v>Lux</c:v>
                </c:pt>
                <c:pt idx="1">
                  <c:v>Non lux</c:v>
                </c:pt>
              </c:strCache>
            </c:strRef>
          </c:cat>
          <c:val>
            <c:numRef>
              <c:f>Feuil1!$C$35:$D$35</c:f>
              <c:numCache>
                <c:formatCode>General</c:formatCode>
                <c:ptCount val="2"/>
                <c:pt idx="0">
                  <c:v>6.25</c:v>
                </c:pt>
                <c:pt idx="1">
                  <c:v>5.8</c:v>
                </c:pt>
              </c:numCache>
            </c:numRef>
          </c:val>
        </c:ser>
        <c:dLbls>
          <c:showLegendKey val="0"/>
          <c:showVal val="0"/>
          <c:showCatName val="0"/>
          <c:showSerName val="0"/>
          <c:showPercent val="0"/>
          <c:showBubbleSize val="0"/>
        </c:dLbls>
        <c:gapWidth val="150"/>
        <c:axId val="61768448"/>
        <c:axId val="61769984"/>
      </c:barChart>
      <c:catAx>
        <c:axId val="61768448"/>
        <c:scaling>
          <c:orientation val="minMax"/>
        </c:scaling>
        <c:delete val="0"/>
        <c:axPos val="b"/>
        <c:majorTickMark val="out"/>
        <c:minorTickMark val="none"/>
        <c:tickLblPos val="nextTo"/>
        <c:crossAx val="61769984"/>
        <c:crosses val="autoZero"/>
        <c:auto val="1"/>
        <c:lblAlgn val="ctr"/>
        <c:lblOffset val="100"/>
        <c:noMultiLvlLbl val="0"/>
      </c:catAx>
      <c:valAx>
        <c:axId val="61769984"/>
        <c:scaling>
          <c:orientation val="minMax"/>
        </c:scaling>
        <c:delete val="0"/>
        <c:axPos val="l"/>
        <c:numFmt formatCode="General" sourceLinked="0"/>
        <c:majorTickMark val="out"/>
        <c:minorTickMark val="none"/>
        <c:tickLblPos val="nextTo"/>
        <c:txPr>
          <a:bodyPr/>
          <a:lstStyle/>
          <a:p>
            <a:pPr>
              <a:defRPr sz="1200"/>
            </a:pPr>
            <a:endParaRPr lang="fr-FR"/>
          </a:p>
        </c:txPr>
        <c:crossAx val="61768448"/>
        <c:crosses val="autoZero"/>
        <c:crossBetween val="between"/>
      </c:valAx>
      <c:spPr>
        <a:noFill/>
        <a:ln w="25400">
          <a:noFill/>
        </a:ln>
      </c:spPr>
    </c:plotArea>
    <c:legend>
      <c:legendPos val="r"/>
      <c:layout>
        <c:manualLayout>
          <c:xMode val="edge"/>
          <c:yMode val="edge"/>
          <c:x val="0.72121596782357289"/>
          <c:y val="5.4241469816272973E-2"/>
          <c:w val="0.27705400461305985"/>
          <c:h val="0.28992966788242541"/>
        </c:manualLayout>
      </c:layout>
      <c:overlay val="0"/>
    </c:legend>
    <c:plotVisOnly val="1"/>
    <c:dispBlanksAs val="gap"/>
    <c:showDLblsOverMax val="0"/>
  </c:chart>
  <c:txPr>
    <a:bodyPr/>
    <a:lstStyle/>
    <a:p>
      <a:pPr>
        <a:defRPr sz="1600">
          <a:latin typeface="Century Gothic" panose="020B0502020202020204" pitchFamily="34" charset="0"/>
        </a:defRPr>
      </a:pPr>
      <a:endParaRPr lang="fr-FR"/>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0.03545</cdr:x>
      <cdr:y>0.17271</cdr:y>
    </cdr:from>
    <cdr:to>
      <cdr:x>0.10985</cdr:x>
      <cdr:y>0.70911</cdr:y>
    </cdr:to>
    <cdr:sp macro="" textlink="">
      <cdr:nvSpPr>
        <cdr:cNvPr id="2" name="Rectangle 1"/>
        <cdr:cNvSpPr/>
      </cdr:nvSpPr>
      <cdr:spPr>
        <a:xfrm xmlns:a="http://schemas.openxmlformats.org/drawingml/2006/main" rot="16200000">
          <a:off x="-233064" y="600266"/>
          <a:ext cx="849763" cy="196434"/>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pPr algn="ctr"/>
          <a:r>
            <a:rPr lang="en-US" sz="1600" i="0" dirty="0">
              <a:solidFill>
                <a:schemeClr val="tx1"/>
              </a:solidFill>
              <a:latin typeface="Century Gothic" panose="020B0502020202020204" pitchFamily="34" charset="0"/>
              <a:cs typeface="Arial" pitchFamily="34" charset="0"/>
            </a:rPr>
            <a:t>Level of SE</a:t>
          </a:r>
        </a:p>
      </cdr:txBody>
    </cdr:sp>
  </cdr:relSizeAnchor>
</c:userShapes>
</file>

<file path=ppt/drawings/drawing2.xml><?xml version="1.0" encoding="utf-8"?>
<c:userShapes xmlns:c="http://schemas.openxmlformats.org/drawingml/2006/chart">
  <cdr:relSizeAnchor xmlns:cdr="http://schemas.openxmlformats.org/drawingml/2006/chartDrawing">
    <cdr:from>
      <cdr:x>0.00548</cdr:x>
      <cdr:y>0.11857</cdr:y>
    </cdr:from>
    <cdr:to>
      <cdr:x>0.07988</cdr:x>
      <cdr:y>0.73109</cdr:y>
    </cdr:to>
    <cdr:sp macro="" textlink="">
      <cdr:nvSpPr>
        <cdr:cNvPr id="2" name="Rectangle 1"/>
        <cdr:cNvSpPr/>
      </cdr:nvSpPr>
      <cdr:spPr>
        <a:xfrm xmlns:a="http://schemas.openxmlformats.org/drawingml/2006/main" rot="16200000">
          <a:off x="-524153" y="817777"/>
          <a:ext cx="1400233" cy="306771"/>
        </a:xfrm>
        <a:prstGeom xmlns:a="http://schemas.openxmlformats.org/drawingml/2006/main" prst="rect">
          <a:avLst/>
        </a:prstGeom>
        <a:noFill xmlns:a="http://schemas.openxmlformats.org/drawingml/2006/main"/>
        <a:ln xmlns:a="http://schemas.openxmlformats.org/drawingml/2006/main"/>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pPr algn="ctr"/>
          <a:r>
            <a:rPr lang="en-US" sz="1600" dirty="0">
              <a:solidFill>
                <a:schemeClr val="tx1"/>
              </a:solidFill>
              <a:latin typeface="Century Gothic" panose="020B0502020202020204" pitchFamily="34" charset="0"/>
              <a:cs typeface="Arial" pitchFamily="34" charset="0"/>
            </a:rPr>
            <a:t>Level of SE</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1342" y="0"/>
            <a:ext cx="2946347" cy="496491"/>
          </a:xfrm>
          <a:prstGeom prst="rect">
            <a:avLst/>
          </a:prstGeom>
        </p:spPr>
        <p:txBody>
          <a:bodyPr vert="horz" lIns="91440" tIns="45720" rIns="91440" bIns="45720" rtlCol="0"/>
          <a:lstStyle>
            <a:lvl1pPr algn="r">
              <a:defRPr sz="1200"/>
            </a:lvl1pPr>
          </a:lstStyle>
          <a:p>
            <a:fld id="{ABF57ACA-3B4F-4EB5-8639-89E149C878AB}" type="datetimeFigureOut">
              <a:rPr lang="en-US" smtClean="0"/>
              <a:t>5/22/2015</a:t>
            </a:fld>
            <a:endParaRPr lang="en-US" dirty="0"/>
          </a:p>
        </p:txBody>
      </p:sp>
      <p:sp>
        <p:nvSpPr>
          <p:cNvPr id="4" name="Slide Image Placeholder 3"/>
          <p:cNvSpPr>
            <a:spLocks noGrp="1" noRot="1" noChangeAspect="1"/>
          </p:cNvSpPr>
          <p:nvPr>
            <p:ph type="sldImg" idx="2"/>
          </p:nvPr>
        </p:nvSpPr>
        <p:spPr>
          <a:xfrm>
            <a:off x="917575" y="744538"/>
            <a:ext cx="4964113" cy="37242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927" y="4716661"/>
            <a:ext cx="5439410" cy="446841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1599"/>
            <a:ext cx="2946347" cy="496491"/>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1342" y="9431599"/>
            <a:ext cx="2946347" cy="496491"/>
          </a:xfrm>
          <a:prstGeom prst="rect">
            <a:avLst/>
          </a:prstGeom>
        </p:spPr>
        <p:txBody>
          <a:bodyPr vert="horz" lIns="91440" tIns="45720" rIns="91440" bIns="45720" rtlCol="0" anchor="b"/>
          <a:lstStyle>
            <a:lvl1pPr algn="r">
              <a:defRPr sz="1200"/>
            </a:lvl1pPr>
          </a:lstStyle>
          <a:p>
            <a:fld id="{B4C10DBD-187F-4656-B31F-14207E84D8EF}" type="slidenum">
              <a:rPr lang="en-US" smtClean="0"/>
              <a:t>‹N°›</a:t>
            </a:fld>
            <a:endParaRPr lang="en-US" dirty="0"/>
          </a:p>
        </p:txBody>
      </p:sp>
    </p:spTree>
    <p:extLst>
      <p:ext uri="{BB962C8B-B14F-4D97-AF65-F5344CB8AC3E}">
        <p14:creationId xmlns:p14="http://schemas.microsoft.com/office/powerpoint/2010/main" val="27830131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en.wikipedia.org/wiki/Spotlight_effect#cite_note-:0-1"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en.wikipedia.org/wiki/Spotlight_effect#cite_note-2"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B4C10DBD-187F-4656-B31F-14207E84D8EF}" type="slidenum">
              <a:rPr lang="en-US" smtClean="0"/>
              <a:t>1</a:t>
            </a:fld>
            <a:endParaRPr lang="en-US"/>
          </a:p>
        </p:txBody>
      </p:sp>
    </p:spTree>
    <p:extLst>
      <p:ext uri="{BB962C8B-B14F-4D97-AF65-F5344CB8AC3E}">
        <p14:creationId xmlns:p14="http://schemas.microsoft.com/office/powerpoint/2010/main" val="7876230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sz="1200" kern="1200" dirty="0" smtClean="0">
                <a:solidFill>
                  <a:schemeClr val="tx1"/>
                </a:solidFill>
                <a:effectLst/>
                <a:latin typeface="+mn-lt"/>
                <a:ea typeface="+mn-ea"/>
                <a:cs typeface="+mn-cs"/>
              </a:rPr>
              <a:t>The result were contrary to the expectations, because for luxury products, participants reported greater SE for hedonic features (M=7.5, SD= 1.15) compared to utilitarian ones (M=6.25, SD=1.12)(F (1, 56) =4.72; p=0.03], while for non-luxury products, participants reported smaller SE for hedonic features (M= 4.5, SD=0.53) compared to utilitarian ones (M= 5.8, SD= 2.37) [F(1, 56) =3.64;p=0.06].</a:t>
            </a:r>
            <a:endParaRPr lang="fr-FR" dirty="0"/>
          </a:p>
        </p:txBody>
      </p:sp>
      <p:sp>
        <p:nvSpPr>
          <p:cNvPr id="4" name="Espace réservé du numéro de diapositive 3"/>
          <p:cNvSpPr>
            <a:spLocks noGrp="1"/>
          </p:cNvSpPr>
          <p:nvPr>
            <p:ph type="sldNum" sz="quarter" idx="10"/>
          </p:nvPr>
        </p:nvSpPr>
        <p:spPr/>
        <p:txBody>
          <a:bodyPr/>
          <a:lstStyle/>
          <a:p>
            <a:fld id="{B4C10DBD-187F-4656-B31F-14207E84D8EF}" type="slidenum">
              <a:rPr lang="en-US" smtClean="0"/>
              <a:t>10</a:t>
            </a:fld>
            <a:endParaRPr lang="en-US" dirty="0"/>
          </a:p>
        </p:txBody>
      </p:sp>
    </p:spTree>
    <p:extLst>
      <p:ext uri="{BB962C8B-B14F-4D97-AF65-F5344CB8AC3E}">
        <p14:creationId xmlns:p14="http://schemas.microsoft.com/office/powerpoint/2010/main" val="808161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last experiment the number of features provided to customization is manipulated. A total number of 84 students participated in this experiment; respondents were randomly assigned to questionnaire. A multiple regression analysis was conducted and we found that the number of provided features to customizing positively associated with SE (B =.78, t (84) = 2.39, p = 0.01) (LLCI=.13, ULCI=1.44). The results also indicated that number the number of choices has a direct negative impact on WTP (B =-1.46, t (84) = 5.29, p =0.00) (LLCI=-2.13, ULCI=-1.46). Moreover result told us that as number of the choices increases, level of choice difficulty increases (B= 0.858, p=.003).</a:t>
            </a:r>
            <a:endParaRPr lang="fr-FR" sz="12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B4C10DBD-187F-4656-B31F-14207E84D8EF}" type="slidenum">
              <a:rPr lang="en-US" smtClean="0"/>
              <a:t>11</a:t>
            </a:fld>
            <a:endParaRPr lang="en-US" dirty="0"/>
          </a:p>
        </p:txBody>
      </p:sp>
    </p:spTree>
    <p:extLst>
      <p:ext uri="{BB962C8B-B14F-4D97-AF65-F5344CB8AC3E}">
        <p14:creationId xmlns:p14="http://schemas.microsoft.com/office/powerpoint/2010/main" val="808161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C10DBD-187F-4656-B31F-14207E84D8EF}" type="slidenum">
              <a:rPr lang="en-US" smtClean="0"/>
              <a:t>12</a:t>
            </a:fld>
            <a:endParaRPr lang="en-US" dirty="0"/>
          </a:p>
        </p:txBody>
      </p:sp>
    </p:spTree>
    <p:extLst>
      <p:ext uri="{BB962C8B-B14F-4D97-AF65-F5344CB8AC3E}">
        <p14:creationId xmlns:p14="http://schemas.microsoft.com/office/powerpoint/2010/main" val="11727661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b="1" dirty="0" smtClean="0"/>
              <a:t>Successful companies offer customers a simple and easy design template as a starting point, as opposed to a blank canvas</a:t>
            </a:r>
            <a:r>
              <a:rPr lang="en-US" dirty="0" smtClean="0"/>
              <a:t>. If the online design process is too complicated, difficult or unattractive, many potential shoppers will be turned off. They may also reject too many options.</a:t>
            </a:r>
            <a:endParaRPr lang="fr-FR" dirty="0"/>
          </a:p>
        </p:txBody>
      </p:sp>
      <p:sp>
        <p:nvSpPr>
          <p:cNvPr id="4" name="Espace réservé du numéro de diapositive 3"/>
          <p:cNvSpPr>
            <a:spLocks noGrp="1"/>
          </p:cNvSpPr>
          <p:nvPr>
            <p:ph type="sldNum" sz="quarter" idx="10"/>
          </p:nvPr>
        </p:nvSpPr>
        <p:spPr/>
        <p:txBody>
          <a:bodyPr/>
          <a:lstStyle/>
          <a:p>
            <a:fld id="{B4C10DBD-187F-4656-B31F-14207E84D8EF}" type="slidenum">
              <a:rPr lang="en-US" smtClean="0"/>
              <a:t>13</a:t>
            </a:fld>
            <a:endParaRPr lang="en-US" dirty="0"/>
          </a:p>
        </p:txBody>
      </p:sp>
    </p:spTree>
    <p:extLst>
      <p:ext uri="{BB962C8B-B14F-4D97-AF65-F5344CB8AC3E}">
        <p14:creationId xmlns:p14="http://schemas.microsoft.com/office/powerpoint/2010/main" val="15619097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4C10DBD-187F-4656-B31F-14207E84D8EF}" type="slidenum">
              <a:rPr lang="en-US" smtClean="0"/>
              <a:t>14</a:t>
            </a:fld>
            <a:endParaRPr lang="en-US" dirty="0"/>
          </a:p>
        </p:txBody>
      </p:sp>
    </p:spTree>
    <p:extLst>
      <p:ext uri="{BB962C8B-B14F-4D97-AF65-F5344CB8AC3E}">
        <p14:creationId xmlns:p14="http://schemas.microsoft.com/office/powerpoint/2010/main" val="27133878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4C10DBD-187F-4656-B31F-14207E84D8EF}" type="slidenum">
              <a:rPr lang="en-US" smtClean="0"/>
              <a:t>2</a:t>
            </a:fld>
            <a:endParaRPr lang="en-US" dirty="0"/>
          </a:p>
        </p:txBody>
      </p:sp>
    </p:spTree>
    <p:extLst>
      <p:ext uri="{BB962C8B-B14F-4D97-AF65-F5344CB8AC3E}">
        <p14:creationId xmlns:p14="http://schemas.microsoft.com/office/powerpoint/2010/main" val="3903260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dirty="0" err="1" smtClean="0"/>
              <a:t>Festinger</a:t>
            </a:r>
            <a:r>
              <a:rPr lang="en-US" dirty="0" smtClean="0"/>
              <a:t> :The theory explains how individuals evaluate their own opinions and abilities by comparing themselves to others in order to reduce uncertainty in these domains, and learn how to define the self.</a:t>
            </a:r>
          </a:p>
          <a:p>
            <a:r>
              <a:rPr lang="en-US" dirty="0" smtClean="0"/>
              <a:t>Symbolic </a:t>
            </a:r>
            <a:r>
              <a:rPr lang="en-US" dirty="0" err="1" smtClean="0"/>
              <a:t>interccationnist</a:t>
            </a:r>
            <a:r>
              <a:rPr lang="en-US" dirty="0" smtClean="0"/>
              <a:t>: reality is social : al communication </a:t>
            </a:r>
            <a:r>
              <a:rPr lang="en-US" dirty="0" err="1" smtClean="0"/>
              <a:t>verbale</a:t>
            </a:r>
            <a:r>
              <a:rPr lang="en-US" dirty="0" smtClean="0"/>
              <a:t> </a:t>
            </a:r>
            <a:r>
              <a:rPr lang="en-US" dirty="0" err="1" smtClean="0"/>
              <a:t>ou</a:t>
            </a:r>
            <a:r>
              <a:rPr lang="en-US" dirty="0" smtClean="0"/>
              <a:t> non entre les </a:t>
            </a:r>
            <a:r>
              <a:rPr lang="en-US" dirty="0" err="1" smtClean="0"/>
              <a:t>individsis</a:t>
            </a:r>
            <a:r>
              <a:rPr lang="en-US" dirty="0" smtClean="0"/>
              <a:t> determine le </a:t>
            </a:r>
            <a:r>
              <a:rPr lang="en-US" dirty="0" err="1" smtClean="0"/>
              <a:t>sns</a:t>
            </a:r>
            <a:r>
              <a:rPr lang="en-US" dirty="0" smtClean="0"/>
              <a:t> </a:t>
            </a:r>
            <a:r>
              <a:rPr lang="en-US" dirty="0" err="1" smtClean="0"/>
              <a:t>qu</a:t>
            </a:r>
            <a:r>
              <a:rPr lang="en-US" dirty="0" smtClean="0"/>
              <a:t> </a:t>
            </a:r>
            <a:r>
              <a:rPr lang="en-US" dirty="0" err="1" smtClean="0"/>
              <a:t>il</a:t>
            </a:r>
            <a:r>
              <a:rPr lang="en-US" dirty="0" smtClean="0"/>
              <a:t> </a:t>
            </a:r>
            <a:r>
              <a:rPr lang="en-US" dirty="0" err="1" smtClean="0"/>
              <a:t>donne</a:t>
            </a:r>
            <a:r>
              <a:rPr lang="en-US" dirty="0" smtClean="0"/>
              <a:t> au monde.</a:t>
            </a:r>
            <a:r>
              <a:rPr lang="en-US" baseline="0" dirty="0" smtClean="0"/>
              <a:t> </a:t>
            </a:r>
          </a:p>
          <a:p>
            <a:r>
              <a:rPr lang="en-US" baseline="0" dirty="0" smtClean="0"/>
              <a:t>Bourdieu; social </a:t>
            </a:r>
            <a:r>
              <a:rPr lang="en-US" baseline="0" dirty="0" err="1" smtClean="0"/>
              <a:t>hierachy</a:t>
            </a:r>
            <a:r>
              <a:rPr lang="en-US" baseline="0" dirty="0" smtClean="0"/>
              <a:t> by the power of symbol. </a:t>
            </a:r>
            <a:endParaRPr lang="fr-FR" dirty="0" smtClean="0"/>
          </a:p>
          <a:p>
            <a:endParaRPr lang="fr-FR" dirty="0" smtClean="0"/>
          </a:p>
          <a:p>
            <a:r>
              <a:rPr lang="fr-FR" dirty="0" smtClean="0"/>
              <a:t>It </a:t>
            </a:r>
            <a:r>
              <a:rPr lang="fr-FR" dirty="0" err="1" smtClean="0"/>
              <a:t>can</a:t>
            </a:r>
            <a:r>
              <a:rPr lang="fr-FR" dirty="0" smtClean="0"/>
              <a:t> </a:t>
            </a:r>
            <a:r>
              <a:rPr lang="fr-FR" dirty="0" err="1" smtClean="0"/>
              <a:t>also</a:t>
            </a:r>
            <a:r>
              <a:rPr lang="fr-FR" dirty="0" smtClean="0"/>
              <a:t> </a:t>
            </a:r>
            <a:r>
              <a:rPr lang="fr-FR" dirty="0" err="1" smtClean="0"/>
              <a:t>be</a:t>
            </a:r>
            <a:r>
              <a:rPr lang="fr-FR" dirty="0" smtClean="0"/>
              <a:t> </a:t>
            </a:r>
            <a:r>
              <a:rPr lang="fr-FR" dirty="0" err="1" smtClean="0"/>
              <a:t>associated</a:t>
            </a:r>
            <a:r>
              <a:rPr lang="fr-FR" dirty="0" smtClean="0"/>
              <a:t> to a </a:t>
            </a:r>
            <a:r>
              <a:rPr lang="fr-FR" dirty="0" err="1" smtClean="0"/>
              <a:t>Fundamental</a:t>
            </a:r>
            <a:r>
              <a:rPr lang="fr-FR" dirty="0" smtClean="0"/>
              <a:t> attribution </a:t>
            </a:r>
            <a:r>
              <a:rPr lang="fr-FR" dirty="0" err="1" smtClean="0"/>
              <a:t>error</a:t>
            </a:r>
            <a:r>
              <a:rPr lang="fr-FR" dirty="0" smtClean="0"/>
              <a:t>: </a:t>
            </a:r>
            <a:r>
              <a:rPr lang="en-US" dirty="0" smtClean="0"/>
              <a:t>tendency to place an undue emphasis on internal characteristics to explain someone else's behavior in a given situation, rather than considering external factors</a:t>
            </a:r>
          </a:p>
          <a:p>
            <a:endParaRPr lang="en-US" dirty="0" smtClean="0"/>
          </a:p>
          <a:p>
            <a:r>
              <a:rPr lang="en-US" dirty="0" smtClean="0"/>
              <a:t>The </a:t>
            </a:r>
            <a:r>
              <a:rPr lang="en-US" b="1" dirty="0" smtClean="0"/>
              <a:t>spotlight effect</a:t>
            </a:r>
            <a:r>
              <a:rPr lang="en-US" dirty="0" smtClean="0"/>
              <a:t> is the phenomenon in which people tend to believe they are noticed more than they really are. Being that one is constantly in the center of one's own world, an </a:t>
            </a:r>
            <a:r>
              <a:rPr lang="en-US" i="1" dirty="0" smtClean="0"/>
              <a:t>accurate</a:t>
            </a:r>
            <a:r>
              <a:rPr lang="en-US" dirty="0" smtClean="0"/>
              <a:t> evaluation of how much one is noticed by others has shown to be uncommon. The spotlight effect was first reported in 1999, when Thomas </a:t>
            </a:r>
            <a:r>
              <a:rPr lang="en-US" dirty="0" err="1" smtClean="0"/>
              <a:t>Gilovich</a:t>
            </a:r>
            <a:r>
              <a:rPr lang="en-US" dirty="0" smtClean="0"/>
              <a:t> and Kenneth </a:t>
            </a:r>
            <a:r>
              <a:rPr lang="en-US" dirty="0" err="1" smtClean="0"/>
              <a:t>Savitsky</a:t>
            </a:r>
            <a:r>
              <a:rPr lang="en-US" dirty="0" smtClean="0"/>
              <a:t> coined the term.</a:t>
            </a:r>
            <a:r>
              <a:rPr lang="en-US" baseline="30000" dirty="0" smtClean="0">
                <a:hlinkClick r:id="rId3"/>
              </a:rPr>
              <a:t>[1]</a:t>
            </a:r>
            <a:r>
              <a:rPr lang="en-US" dirty="0" smtClean="0"/>
              <a:t> The reasoning behind the spotlight effect comes from our human tendency to forget that although one is the center of one's own world, one is not the center of everyone else's. This tendency is especially prominent when one does something atypical.</a:t>
            </a:r>
            <a:r>
              <a:rPr lang="en-US" baseline="30000" dirty="0" smtClean="0">
                <a:hlinkClick r:id="rId4"/>
              </a:rPr>
              <a:t>[2]</a:t>
            </a:r>
            <a:r>
              <a:rPr lang="en-US" dirty="0" smtClean="0"/>
              <a:t> Research has empirically shown that such drastic over-estimation of one's effect on others is widely common. Many professionals in social psychology encourage people to be conscious of the spotlight effect and to allow this phenomenon to moderate the extent to which one believes one is in a social spotlight</a:t>
            </a:r>
            <a:endParaRPr lang="fr-FR" dirty="0"/>
          </a:p>
        </p:txBody>
      </p:sp>
      <p:sp>
        <p:nvSpPr>
          <p:cNvPr id="4" name="Espace réservé du numéro de diapositive 3"/>
          <p:cNvSpPr>
            <a:spLocks noGrp="1"/>
          </p:cNvSpPr>
          <p:nvPr>
            <p:ph type="sldNum" sz="quarter" idx="10"/>
          </p:nvPr>
        </p:nvSpPr>
        <p:spPr/>
        <p:txBody>
          <a:bodyPr/>
          <a:lstStyle/>
          <a:p>
            <a:fld id="{B4C10DBD-187F-4656-B31F-14207E84D8EF}" type="slidenum">
              <a:rPr lang="en-US" smtClean="0"/>
              <a:t>3</a:t>
            </a:fld>
            <a:endParaRPr lang="en-US"/>
          </a:p>
        </p:txBody>
      </p:sp>
    </p:spTree>
    <p:extLst>
      <p:ext uri="{BB962C8B-B14F-4D97-AF65-F5344CB8AC3E}">
        <p14:creationId xmlns:p14="http://schemas.microsoft.com/office/powerpoint/2010/main" val="2207214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dirty="0" smtClean="0"/>
              <a:t>The ability to influence the shape of an object automatically generates emotional attachment. The final design of a product reflects the customer’s individual taste; the self-selection of features, color, shape, etc. all work to provide a glimpse of the customer’s inner world.</a:t>
            </a:r>
            <a:endParaRPr lang="fr-FR" dirty="0"/>
          </a:p>
        </p:txBody>
      </p:sp>
      <p:sp>
        <p:nvSpPr>
          <p:cNvPr id="4" name="Espace réservé du numéro de diapositive 3"/>
          <p:cNvSpPr>
            <a:spLocks noGrp="1"/>
          </p:cNvSpPr>
          <p:nvPr>
            <p:ph type="sldNum" sz="quarter" idx="10"/>
          </p:nvPr>
        </p:nvSpPr>
        <p:spPr/>
        <p:txBody>
          <a:bodyPr/>
          <a:lstStyle/>
          <a:p>
            <a:fld id="{B4C10DBD-187F-4656-B31F-14207E84D8EF}" type="slidenum">
              <a:rPr lang="en-US" smtClean="0"/>
              <a:t>4</a:t>
            </a:fld>
            <a:endParaRPr lang="en-US" dirty="0"/>
          </a:p>
        </p:txBody>
      </p:sp>
    </p:spTree>
    <p:extLst>
      <p:ext uri="{BB962C8B-B14F-4D97-AF65-F5344CB8AC3E}">
        <p14:creationId xmlns:p14="http://schemas.microsoft.com/office/powerpoint/2010/main" val="2997044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Although the consumption of many goods involves both</a:t>
            </a:r>
          </a:p>
          <a:p>
            <a:r>
              <a:rPr lang="en-US" sz="1200" b="0" i="0" u="none" strike="noStrike" kern="1200" baseline="0" dirty="0" smtClean="0">
                <a:solidFill>
                  <a:schemeClr val="tx1"/>
                </a:solidFill>
                <a:latin typeface="+mn-lt"/>
                <a:ea typeface="+mn-ea"/>
                <a:cs typeface="+mn-cs"/>
              </a:rPr>
              <a:t>dimensions to varying degrees (</a:t>
            </a:r>
            <a:r>
              <a:rPr lang="en-US" sz="1200" b="0" i="0" u="none" strike="noStrike" kern="1200" baseline="0" dirty="0" err="1" smtClean="0">
                <a:solidFill>
                  <a:schemeClr val="tx1"/>
                </a:solidFill>
                <a:latin typeface="+mn-lt"/>
                <a:ea typeface="+mn-ea"/>
                <a:cs typeface="+mn-cs"/>
              </a:rPr>
              <a:t>Batra</a:t>
            </a:r>
            <a:r>
              <a:rPr lang="en-US" sz="1200" b="0" i="0" u="none" strike="noStrike" kern="1200" baseline="0" dirty="0" smtClean="0">
                <a:solidFill>
                  <a:schemeClr val="tx1"/>
                </a:solidFill>
                <a:latin typeface="+mn-lt"/>
                <a:ea typeface="+mn-ea"/>
                <a:cs typeface="+mn-cs"/>
              </a:rPr>
              <a:t> and </a:t>
            </a:r>
            <a:r>
              <a:rPr lang="en-US" sz="1200" b="0" i="0" u="none" strike="noStrike" kern="1200" baseline="0" dirty="0" err="1" smtClean="0">
                <a:solidFill>
                  <a:schemeClr val="tx1"/>
                </a:solidFill>
                <a:latin typeface="+mn-lt"/>
                <a:ea typeface="+mn-ea"/>
                <a:cs typeface="+mn-cs"/>
              </a:rPr>
              <a:t>Abtola</a:t>
            </a:r>
            <a:r>
              <a:rPr lang="en-US" sz="1200" b="0" i="0" u="none" strike="noStrike" kern="1200" baseline="0" dirty="0" smtClean="0">
                <a:solidFill>
                  <a:schemeClr val="tx1"/>
                </a:solidFill>
                <a:latin typeface="+mn-lt"/>
                <a:ea typeface="+mn-ea"/>
                <a:cs typeface="+mn-cs"/>
              </a:rPr>
              <a:t> 1990),</a:t>
            </a:r>
          </a:p>
          <a:p>
            <a:r>
              <a:rPr lang="en-US" sz="1200" b="0" i="0" u="none" strike="noStrike" kern="1200" baseline="0" dirty="0" smtClean="0">
                <a:solidFill>
                  <a:schemeClr val="tx1"/>
                </a:solidFill>
                <a:latin typeface="+mn-lt"/>
                <a:ea typeface="+mn-ea"/>
                <a:cs typeface="+mn-cs"/>
              </a:rPr>
              <a:t>there is little doubt that consumers characterize some products</a:t>
            </a:r>
          </a:p>
          <a:p>
            <a:r>
              <a:rPr lang="en-US" sz="1200" b="0" i="0" u="none" strike="noStrike" kern="1200" baseline="0" dirty="0" smtClean="0">
                <a:solidFill>
                  <a:schemeClr val="tx1"/>
                </a:solidFill>
                <a:latin typeface="+mn-lt"/>
                <a:ea typeface="+mn-ea"/>
                <a:cs typeface="+mn-cs"/>
              </a:rPr>
              <a:t>as primarily hedonic and others as primarily utilitarian.</a:t>
            </a:r>
          </a:p>
          <a:p>
            <a:r>
              <a:rPr lang="en-US" sz="1200" b="0" i="0" u="none" strike="noStrike" kern="1200" baseline="0" dirty="0" smtClean="0">
                <a:solidFill>
                  <a:schemeClr val="tx1"/>
                </a:solidFill>
                <a:latin typeface="+mn-lt"/>
                <a:ea typeface="+mn-ea"/>
                <a:cs typeface="+mn-cs"/>
              </a:rPr>
              <a:t>We define hedonic goods as ones whose consumption is primarily</a:t>
            </a:r>
          </a:p>
          <a:p>
            <a:r>
              <a:rPr lang="en-US" sz="1200" b="0" i="0" u="none" strike="noStrike" kern="1200" baseline="0" dirty="0" smtClean="0">
                <a:solidFill>
                  <a:schemeClr val="tx1"/>
                </a:solidFill>
                <a:latin typeface="+mn-lt"/>
                <a:ea typeface="+mn-ea"/>
                <a:cs typeface="+mn-cs"/>
              </a:rPr>
              <a:t>characterized by an affective and sensory experience</a:t>
            </a:r>
          </a:p>
          <a:p>
            <a:r>
              <a:rPr lang="en-US" sz="1200" b="0" i="0" u="none" strike="noStrike" kern="1200" baseline="0" dirty="0" smtClean="0">
                <a:solidFill>
                  <a:schemeClr val="tx1"/>
                </a:solidFill>
                <a:latin typeface="+mn-lt"/>
                <a:ea typeface="+mn-ea"/>
                <a:cs typeface="+mn-cs"/>
              </a:rPr>
              <a:t>of aesthetic or sensual pleasure, fantasy, and fun (Hirschman</a:t>
            </a:r>
          </a:p>
          <a:p>
            <a:r>
              <a:rPr lang="en-US" sz="1200" b="0" i="0" u="none" strike="noStrike" kern="1200" baseline="0" dirty="0" smtClean="0">
                <a:solidFill>
                  <a:schemeClr val="tx1"/>
                </a:solidFill>
                <a:latin typeface="+mn-lt"/>
                <a:ea typeface="+mn-ea"/>
                <a:cs typeface="+mn-cs"/>
              </a:rPr>
              <a:t>and Holbrook 1982). Utilitarian goods are ones whose consumption</a:t>
            </a:r>
          </a:p>
          <a:p>
            <a:r>
              <a:rPr lang="en-US" sz="1200" b="0" i="0" u="none" strike="noStrike" kern="1200" baseline="0" dirty="0" smtClean="0">
                <a:solidFill>
                  <a:schemeClr val="tx1"/>
                </a:solidFill>
                <a:latin typeface="+mn-lt"/>
                <a:ea typeface="+mn-ea"/>
                <a:cs typeface="+mn-cs"/>
              </a:rPr>
              <a:t>is more cognitively driven, instrumental, and goal</a:t>
            </a:r>
          </a:p>
          <a:p>
            <a:r>
              <a:rPr lang="en-US" sz="1200" b="0" i="0" u="none" strike="noStrike" kern="1200" baseline="0" dirty="0" smtClean="0">
                <a:solidFill>
                  <a:schemeClr val="tx1"/>
                </a:solidFill>
                <a:latin typeface="+mn-lt"/>
                <a:ea typeface="+mn-ea"/>
                <a:cs typeface="+mn-cs"/>
              </a:rPr>
              <a:t>oriented and accomplishes a functional or practical task</a:t>
            </a:r>
          </a:p>
          <a:p>
            <a:r>
              <a:rPr lang="en-US" sz="1200" b="0" i="0" u="none" strike="noStrike" kern="1200" baseline="0" dirty="0" smtClean="0">
                <a:solidFill>
                  <a:schemeClr val="tx1"/>
                </a:solidFill>
                <a:latin typeface="+mn-lt"/>
                <a:ea typeface="+mn-ea"/>
                <a:cs typeface="+mn-cs"/>
              </a:rPr>
              <a:t>(</a:t>
            </a:r>
            <a:r>
              <a:rPr lang="en-US" sz="1200" b="0" i="0" u="none" strike="noStrike" kern="1200" baseline="0" dirty="0" err="1" smtClean="0">
                <a:solidFill>
                  <a:schemeClr val="tx1"/>
                </a:solidFill>
                <a:latin typeface="+mn-lt"/>
                <a:ea typeface="+mn-ea"/>
                <a:cs typeface="+mn-cs"/>
              </a:rPr>
              <a:t>Strahilcvitz</a:t>
            </a:r>
            <a:r>
              <a:rPr lang="en-US" sz="1200" b="0" i="0" u="none" strike="noStrike" kern="1200" baseline="0" dirty="0" smtClean="0">
                <a:solidFill>
                  <a:schemeClr val="tx1"/>
                </a:solidFill>
                <a:latin typeface="+mn-lt"/>
                <a:ea typeface="+mn-ea"/>
                <a:cs typeface="+mn-cs"/>
              </a:rPr>
              <a:t> and Myers 1998). Similar to these findings on</a:t>
            </a:r>
          </a:p>
          <a:p>
            <a:r>
              <a:rPr lang="en-US" sz="1200" b="0" i="0" u="none" strike="noStrike" kern="1200" baseline="0" dirty="0" smtClean="0">
                <a:solidFill>
                  <a:schemeClr val="tx1"/>
                </a:solidFill>
                <a:latin typeface="+mn-lt"/>
                <a:ea typeface="+mn-ea"/>
                <a:cs typeface="+mn-cs"/>
              </a:rPr>
              <a:t>perceived product characteristics, recent work by </a:t>
            </a:r>
            <a:r>
              <a:rPr lang="en-US" sz="1200" b="0" i="0" u="none" strike="noStrike" kern="1200" baseline="0" dirty="0" err="1" smtClean="0">
                <a:solidFill>
                  <a:schemeClr val="tx1"/>
                </a:solidFill>
                <a:latin typeface="+mn-lt"/>
                <a:ea typeface="+mn-ea"/>
                <a:cs typeface="+mn-cs"/>
              </a:rPr>
              <a:t>Bazerman</a:t>
            </a:r>
            <a:r>
              <a:rPr lang="en-US" sz="1200" b="0" i="0" u="none" strike="noStrike" kern="1200" baseline="0" dirty="0" smtClean="0">
                <a:solidFill>
                  <a:schemeClr val="tx1"/>
                </a:solidFill>
                <a:latin typeface="+mn-lt"/>
                <a:ea typeface="+mn-ea"/>
                <a:cs typeface="+mn-cs"/>
              </a:rPr>
              <a:t>,</a:t>
            </a:r>
          </a:p>
          <a:p>
            <a:r>
              <a:rPr lang="en-US" sz="1200" b="0" i="0" u="none" strike="noStrike" kern="1200" baseline="0" dirty="0" err="1" smtClean="0">
                <a:solidFill>
                  <a:schemeClr val="tx1"/>
                </a:solidFill>
                <a:latin typeface="+mn-lt"/>
                <a:ea typeface="+mn-ea"/>
                <a:cs typeface="+mn-cs"/>
              </a:rPr>
              <a:t>Tenbrunsel</a:t>
            </a:r>
            <a:r>
              <a:rPr lang="en-US" sz="1200" b="0" i="0" u="none" strike="noStrike" kern="1200" baseline="0" dirty="0" smtClean="0">
                <a:solidFill>
                  <a:schemeClr val="tx1"/>
                </a:solidFill>
                <a:latin typeface="+mn-lt"/>
                <a:ea typeface="+mn-ea"/>
                <a:cs typeface="+mn-cs"/>
              </a:rPr>
              <a:t>, and Wade </a:t>
            </a:r>
            <a:r>
              <a:rPr lang="en-US" sz="1200" b="0" i="0" u="none" strike="noStrike" kern="1200" baseline="0" dirty="0" err="1" smtClean="0">
                <a:solidFill>
                  <a:schemeClr val="tx1"/>
                </a:solidFill>
                <a:latin typeface="+mn-lt"/>
                <a:ea typeface="+mn-ea"/>
                <a:cs typeface="+mn-cs"/>
              </a:rPr>
              <a:t>Benzoni</a:t>
            </a:r>
            <a:r>
              <a:rPr lang="en-US" sz="1200" b="0" i="0" u="none" strike="noStrike" kern="1200" baseline="0" dirty="0" smtClean="0">
                <a:solidFill>
                  <a:schemeClr val="tx1"/>
                </a:solidFill>
                <a:latin typeface="+mn-lt"/>
                <a:ea typeface="+mn-ea"/>
                <a:cs typeface="+mn-cs"/>
              </a:rPr>
              <a:t> (1998) suggests that we can</a:t>
            </a:r>
          </a:p>
          <a:p>
            <a:r>
              <a:rPr lang="en-US" sz="1200" b="0" i="0" u="none" strike="noStrike" kern="1200" baseline="0" dirty="0" smtClean="0">
                <a:solidFill>
                  <a:schemeClr val="tx1"/>
                </a:solidFill>
                <a:latin typeface="+mn-lt"/>
                <a:ea typeface="+mn-ea"/>
                <a:cs typeface="+mn-cs"/>
              </a:rPr>
              <a:t>distinguish between affective preferences ("wants") and</a:t>
            </a:r>
          </a:p>
          <a:p>
            <a:r>
              <a:rPr lang="en-US" sz="1200" b="0" i="0" u="none" strike="noStrike" kern="1200" baseline="0" dirty="0" smtClean="0">
                <a:solidFill>
                  <a:schemeClr val="tx1"/>
                </a:solidFill>
                <a:latin typeface="+mn-lt"/>
                <a:ea typeface="+mn-ea"/>
                <a:cs typeface="+mn-cs"/>
              </a:rPr>
              <a:t>cognitive or reasoned preferences ("</a:t>
            </a:r>
            <a:r>
              <a:rPr lang="en-US" sz="1200" b="0" i="0" u="none" strike="noStrike" kern="1200" baseline="0" dirty="0" err="1" smtClean="0">
                <a:solidFill>
                  <a:schemeClr val="tx1"/>
                </a:solidFill>
                <a:latin typeface="+mn-lt"/>
                <a:ea typeface="+mn-ea"/>
                <a:cs typeface="+mn-cs"/>
              </a:rPr>
              <a:t>shoulds</a:t>
            </a:r>
            <a:r>
              <a:rPr lang="en-US" sz="1200" b="0" i="0" u="none" strike="noStrike" kern="1200" baseline="0" dirty="0" smtClean="0">
                <a:solidFill>
                  <a:schemeClr val="tx1"/>
                </a:solidFill>
                <a:latin typeface="+mn-lt"/>
                <a:ea typeface="+mn-ea"/>
                <a:cs typeface="+mn-cs"/>
              </a:rPr>
              <a:t>") that underlie</a:t>
            </a:r>
          </a:p>
          <a:p>
            <a:r>
              <a:rPr lang="en-US" sz="1200" b="0" i="0" u="none" strike="noStrike" kern="1200" baseline="0" dirty="0" smtClean="0">
                <a:solidFill>
                  <a:schemeClr val="tx1"/>
                </a:solidFill>
                <a:latin typeface="+mn-lt"/>
                <a:ea typeface="+mn-ea"/>
                <a:cs typeface="+mn-cs"/>
              </a:rPr>
              <a:t>consumer choice (see Shiv and </a:t>
            </a:r>
            <a:r>
              <a:rPr lang="en-US" sz="1200" b="0" i="0" u="none" strike="noStrike" kern="1200" baseline="0" dirty="0" err="1" smtClean="0">
                <a:solidFill>
                  <a:schemeClr val="tx1"/>
                </a:solidFill>
                <a:latin typeface="+mn-lt"/>
                <a:ea typeface="+mn-ea"/>
                <a:cs typeface="+mn-cs"/>
              </a:rPr>
              <a:t>Fedorikhin</a:t>
            </a:r>
            <a:r>
              <a:rPr lang="en-US" sz="1200" b="0" i="0" u="none" strike="noStrike" kern="1200" baseline="0" dirty="0" smtClean="0">
                <a:solidFill>
                  <a:schemeClr val="tx1"/>
                </a:solidFill>
                <a:latin typeface="+mn-lt"/>
                <a:ea typeface="+mn-ea"/>
                <a:cs typeface="+mn-cs"/>
              </a:rPr>
              <a:t> 2000;</a:t>
            </a:r>
          </a:p>
          <a:p>
            <a:r>
              <a:rPr lang="en-US" sz="1200" b="0" i="0" u="none" strike="noStrike" kern="1200" baseline="0" dirty="0" err="1" smtClean="0">
                <a:solidFill>
                  <a:schemeClr val="tx1"/>
                </a:solidFill>
                <a:latin typeface="+mn-lt"/>
                <a:ea typeface="+mn-ea"/>
                <a:cs typeface="+mn-cs"/>
              </a:rPr>
              <a:t>Wertenbroch</a:t>
            </a:r>
            <a:r>
              <a:rPr lang="en-US" sz="1200" b="0" i="0" u="none" strike="noStrike" kern="1200" baseline="0" dirty="0" smtClean="0">
                <a:solidFill>
                  <a:schemeClr val="tx1"/>
                </a:solidFill>
                <a:latin typeface="+mn-lt"/>
                <a:ea typeface="+mn-ea"/>
                <a:cs typeface="+mn-cs"/>
              </a:rPr>
              <a:t> 1998).' The want/should distinction is broadly</a:t>
            </a:r>
          </a:p>
          <a:p>
            <a:r>
              <a:rPr lang="en-US" sz="1200" b="0" i="0" u="none" strike="noStrike" kern="1200" baseline="0" dirty="0" smtClean="0">
                <a:solidFill>
                  <a:schemeClr val="tx1"/>
                </a:solidFill>
                <a:latin typeface="+mn-lt"/>
                <a:ea typeface="+mn-ea"/>
                <a:cs typeface="+mn-cs"/>
              </a:rPr>
              <a:t>compatible with the distinction between </a:t>
            </a:r>
            <a:r>
              <a:rPr lang="en-US" sz="1200" b="0" i="0" u="none" strike="noStrike" kern="1200" baseline="0" dirty="0" err="1" smtClean="0">
                <a:solidFill>
                  <a:schemeClr val="tx1"/>
                </a:solidFill>
                <a:latin typeface="+mn-lt"/>
                <a:ea typeface="+mn-ea"/>
                <a:cs typeface="+mn-cs"/>
              </a:rPr>
              <a:t>bedonic</a:t>
            </a:r>
            <a:r>
              <a:rPr lang="en-US" sz="1200" b="0" i="0" u="none" strike="noStrike" kern="1200" baseline="0" dirty="0" smtClean="0">
                <a:solidFill>
                  <a:schemeClr val="tx1"/>
                </a:solidFill>
                <a:latin typeface="+mn-lt"/>
                <a:ea typeface="+mn-ea"/>
                <a:cs typeface="+mn-cs"/>
              </a:rPr>
              <a:t> and utilitarian</a:t>
            </a:r>
          </a:p>
          <a:p>
            <a:r>
              <a:rPr lang="en-US" sz="1200" b="0" i="0" u="none" strike="noStrike" kern="1200" baseline="0" dirty="0" smtClean="0">
                <a:solidFill>
                  <a:schemeClr val="tx1"/>
                </a:solidFill>
                <a:latin typeface="+mn-lt"/>
                <a:ea typeface="+mn-ea"/>
                <a:cs typeface="+mn-cs"/>
              </a:rPr>
              <a:t>goods—items that are high on hedonic value are</a:t>
            </a:r>
          </a:p>
          <a:p>
            <a:endParaRPr lang="en-US" sz="1200" b="0" i="0" u="none" strike="noStrike" kern="1200" baseline="0" dirty="0" smtClean="0">
              <a:solidFill>
                <a:schemeClr val="tx1"/>
              </a:solidFill>
              <a:latin typeface="+mn-lt"/>
              <a:ea typeface="+mn-ea"/>
              <a:cs typeface="+mn-cs"/>
            </a:endParaRPr>
          </a:p>
          <a:p>
            <a:r>
              <a:rPr lang="en-US" dirty="0" smtClean="0"/>
              <a:t>n addition, the ability to customize a product and to be involved in the design process promotes feelings of control that have been also been found to increase feelings of psychological ownership. For example, people, especially those on a diet, prefer to choose the ingredients of their salad as it endows them with a sense of calorie control.</a:t>
            </a:r>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For choice difficulty : mention cognitive load </a:t>
            </a:r>
            <a:endParaRPr lang="fr-FR" dirty="0"/>
          </a:p>
        </p:txBody>
      </p:sp>
      <p:sp>
        <p:nvSpPr>
          <p:cNvPr id="4" name="Espace réservé du numéro de diapositive 3"/>
          <p:cNvSpPr>
            <a:spLocks noGrp="1"/>
          </p:cNvSpPr>
          <p:nvPr>
            <p:ph type="sldNum" sz="quarter" idx="10"/>
          </p:nvPr>
        </p:nvSpPr>
        <p:spPr/>
        <p:txBody>
          <a:bodyPr/>
          <a:lstStyle/>
          <a:p>
            <a:fld id="{B4C10DBD-187F-4656-B31F-14207E84D8EF}" type="slidenum">
              <a:rPr lang="en-US" smtClean="0"/>
              <a:t>5</a:t>
            </a:fld>
            <a:endParaRPr lang="en-US" dirty="0"/>
          </a:p>
        </p:txBody>
      </p:sp>
    </p:spTree>
    <p:extLst>
      <p:ext uri="{BB962C8B-B14F-4D97-AF65-F5344CB8AC3E}">
        <p14:creationId xmlns:p14="http://schemas.microsoft.com/office/powerpoint/2010/main" val="29970442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Blurred variable ( choice difficulty) ( soft color) </a:t>
            </a:r>
          </a:p>
          <a:p>
            <a:r>
              <a:rPr lang="en-US" sz="1200" b="0" i="0" u="none" strike="noStrike" kern="1200" baseline="0" dirty="0" smtClean="0">
                <a:solidFill>
                  <a:schemeClr val="tx1"/>
                </a:solidFill>
                <a:latin typeface="+mn-lt"/>
                <a:ea typeface="+mn-ea"/>
                <a:cs typeface="+mn-cs"/>
              </a:rPr>
              <a:t>Although the consumption of many goods involves both</a:t>
            </a:r>
          </a:p>
          <a:p>
            <a:r>
              <a:rPr lang="en-US" sz="1200" b="0" i="0" u="none" strike="noStrike" kern="1200" baseline="0" dirty="0" smtClean="0">
                <a:solidFill>
                  <a:schemeClr val="tx1"/>
                </a:solidFill>
                <a:latin typeface="+mn-lt"/>
                <a:ea typeface="+mn-ea"/>
                <a:cs typeface="+mn-cs"/>
              </a:rPr>
              <a:t>dimensions to varying degrees (</a:t>
            </a:r>
            <a:r>
              <a:rPr lang="en-US" sz="1200" b="0" i="0" u="none" strike="noStrike" kern="1200" baseline="0" dirty="0" err="1" smtClean="0">
                <a:solidFill>
                  <a:schemeClr val="tx1"/>
                </a:solidFill>
                <a:latin typeface="+mn-lt"/>
                <a:ea typeface="+mn-ea"/>
                <a:cs typeface="+mn-cs"/>
              </a:rPr>
              <a:t>Batra</a:t>
            </a:r>
            <a:r>
              <a:rPr lang="en-US" sz="1200" b="0" i="0" u="none" strike="noStrike" kern="1200" baseline="0" dirty="0" smtClean="0">
                <a:solidFill>
                  <a:schemeClr val="tx1"/>
                </a:solidFill>
                <a:latin typeface="+mn-lt"/>
                <a:ea typeface="+mn-ea"/>
                <a:cs typeface="+mn-cs"/>
              </a:rPr>
              <a:t> and </a:t>
            </a:r>
            <a:r>
              <a:rPr lang="en-US" sz="1200" b="0" i="0" u="none" strike="noStrike" kern="1200" baseline="0" dirty="0" err="1" smtClean="0">
                <a:solidFill>
                  <a:schemeClr val="tx1"/>
                </a:solidFill>
                <a:latin typeface="+mn-lt"/>
                <a:ea typeface="+mn-ea"/>
                <a:cs typeface="+mn-cs"/>
              </a:rPr>
              <a:t>Abtola</a:t>
            </a:r>
            <a:r>
              <a:rPr lang="en-US" sz="1200" b="0" i="0" u="none" strike="noStrike" kern="1200" baseline="0" dirty="0" smtClean="0">
                <a:solidFill>
                  <a:schemeClr val="tx1"/>
                </a:solidFill>
                <a:latin typeface="+mn-lt"/>
                <a:ea typeface="+mn-ea"/>
                <a:cs typeface="+mn-cs"/>
              </a:rPr>
              <a:t> 1990),</a:t>
            </a:r>
          </a:p>
          <a:p>
            <a:r>
              <a:rPr lang="en-US" sz="1200" b="0" i="0" u="none" strike="noStrike" kern="1200" baseline="0" dirty="0" smtClean="0">
                <a:solidFill>
                  <a:schemeClr val="tx1"/>
                </a:solidFill>
                <a:latin typeface="+mn-lt"/>
                <a:ea typeface="+mn-ea"/>
                <a:cs typeface="+mn-cs"/>
              </a:rPr>
              <a:t>there is little doubt that consumers characterize some products</a:t>
            </a:r>
          </a:p>
          <a:p>
            <a:r>
              <a:rPr lang="en-US" sz="1200" b="0" i="0" u="none" strike="noStrike" kern="1200" baseline="0" dirty="0" smtClean="0">
                <a:solidFill>
                  <a:schemeClr val="tx1"/>
                </a:solidFill>
                <a:latin typeface="+mn-lt"/>
                <a:ea typeface="+mn-ea"/>
                <a:cs typeface="+mn-cs"/>
              </a:rPr>
              <a:t>as primarily hedonic and others as primarily utilitarian.</a:t>
            </a:r>
          </a:p>
          <a:p>
            <a:r>
              <a:rPr lang="en-US" sz="1200" b="0" i="0" u="none" strike="noStrike" kern="1200" baseline="0" dirty="0" smtClean="0">
                <a:solidFill>
                  <a:schemeClr val="tx1"/>
                </a:solidFill>
                <a:latin typeface="+mn-lt"/>
                <a:ea typeface="+mn-ea"/>
                <a:cs typeface="+mn-cs"/>
              </a:rPr>
              <a:t>We define hedonic goods as ones whose consumption is primarily</a:t>
            </a:r>
          </a:p>
          <a:p>
            <a:r>
              <a:rPr lang="en-US" sz="1200" b="0" i="0" u="none" strike="noStrike" kern="1200" baseline="0" dirty="0" smtClean="0">
                <a:solidFill>
                  <a:schemeClr val="tx1"/>
                </a:solidFill>
                <a:latin typeface="+mn-lt"/>
                <a:ea typeface="+mn-ea"/>
                <a:cs typeface="+mn-cs"/>
              </a:rPr>
              <a:t>characterized by an affective and sensory experience</a:t>
            </a:r>
          </a:p>
          <a:p>
            <a:r>
              <a:rPr lang="en-US" sz="1200" b="0" i="0" u="none" strike="noStrike" kern="1200" baseline="0" dirty="0" smtClean="0">
                <a:solidFill>
                  <a:schemeClr val="tx1"/>
                </a:solidFill>
                <a:latin typeface="+mn-lt"/>
                <a:ea typeface="+mn-ea"/>
                <a:cs typeface="+mn-cs"/>
              </a:rPr>
              <a:t>of aesthetic or sensual pleasure, fantasy, and fun (Hirschman</a:t>
            </a:r>
          </a:p>
          <a:p>
            <a:r>
              <a:rPr lang="en-US" sz="1200" b="0" i="0" u="none" strike="noStrike" kern="1200" baseline="0" dirty="0" smtClean="0">
                <a:solidFill>
                  <a:schemeClr val="tx1"/>
                </a:solidFill>
                <a:latin typeface="+mn-lt"/>
                <a:ea typeface="+mn-ea"/>
                <a:cs typeface="+mn-cs"/>
              </a:rPr>
              <a:t>and Holbrook 1982). Utilitarian goods are ones whose consumption</a:t>
            </a:r>
          </a:p>
          <a:p>
            <a:r>
              <a:rPr lang="en-US" sz="1200" b="0" i="0" u="none" strike="noStrike" kern="1200" baseline="0" dirty="0" smtClean="0">
                <a:solidFill>
                  <a:schemeClr val="tx1"/>
                </a:solidFill>
                <a:latin typeface="+mn-lt"/>
                <a:ea typeface="+mn-ea"/>
                <a:cs typeface="+mn-cs"/>
              </a:rPr>
              <a:t>is more cognitively driven, instrumental, and goal</a:t>
            </a:r>
          </a:p>
          <a:p>
            <a:r>
              <a:rPr lang="en-US" sz="1200" b="0" i="0" u="none" strike="noStrike" kern="1200" baseline="0" dirty="0" smtClean="0">
                <a:solidFill>
                  <a:schemeClr val="tx1"/>
                </a:solidFill>
                <a:latin typeface="+mn-lt"/>
                <a:ea typeface="+mn-ea"/>
                <a:cs typeface="+mn-cs"/>
              </a:rPr>
              <a:t>oriented and accomplishes a functional or practical task</a:t>
            </a:r>
          </a:p>
          <a:p>
            <a:r>
              <a:rPr lang="en-US" sz="1200" b="0" i="0" u="none" strike="noStrike" kern="1200" baseline="0" dirty="0" smtClean="0">
                <a:solidFill>
                  <a:schemeClr val="tx1"/>
                </a:solidFill>
                <a:latin typeface="+mn-lt"/>
                <a:ea typeface="+mn-ea"/>
                <a:cs typeface="+mn-cs"/>
              </a:rPr>
              <a:t>(</a:t>
            </a:r>
            <a:r>
              <a:rPr lang="en-US" sz="1200" b="0" i="0" u="none" strike="noStrike" kern="1200" baseline="0" dirty="0" err="1" smtClean="0">
                <a:solidFill>
                  <a:schemeClr val="tx1"/>
                </a:solidFill>
                <a:latin typeface="+mn-lt"/>
                <a:ea typeface="+mn-ea"/>
                <a:cs typeface="+mn-cs"/>
              </a:rPr>
              <a:t>Strahilcvitz</a:t>
            </a:r>
            <a:r>
              <a:rPr lang="en-US" sz="1200" b="0" i="0" u="none" strike="noStrike" kern="1200" baseline="0" dirty="0" smtClean="0">
                <a:solidFill>
                  <a:schemeClr val="tx1"/>
                </a:solidFill>
                <a:latin typeface="+mn-lt"/>
                <a:ea typeface="+mn-ea"/>
                <a:cs typeface="+mn-cs"/>
              </a:rPr>
              <a:t> and Myers 1998). Similar to these findings on</a:t>
            </a:r>
          </a:p>
          <a:p>
            <a:r>
              <a:rPr lang="en-US" sz="1200" b="0" i="0" u="none" strike="noStrike" kern="1200" baseline="0" dirty="0" smtClean="0">
                <a:solidFill>
                  <a:schemeClr val="tx1"/>
                </a:solidFill>
                <a:latin typeface="+mn-lt"/>
                <a:ea typeface="+mn-ea"/>
                <a:cs typeface="+mn-cs"/>
              </a:rPr>
              <a:t>perceived product characteristics, recent work by </a:t>
            </a:r>
            <a:r>
              <a:rPr lang="en-US" sz="1200" b="0" i="0" u="none" strike="noStrike" kern="1200" baseline="0" dirty="0" err="1" smtClean="0">
                <a:solidFill>
                  <a:schemeClr val="tx1"/>
                </a:solidFill>
                <a:latin typeface="+mn-lt"/>
                <a:ea typeface="+mn-ea"/>
                <a:cs typeface="+mn-cs"/>
              </a:rPr>
              <a:t>Bazerman</a:t>
            </a:r>
            <a:r>
              <a:rPr lang="en-US" sz="1200" b="0" i="0" u="none" strike="noStrike" kern="1200" baseline="0" dirty="0" smtClean="0">
                <a:solidFill>
                  <a:schemeClr val="tx1"/>
                </a:solidFill>
                <a:latin typeface="+mn-lt"/>
                <a:ea typeface="+mn-ea"/>
                <a:cs typeface="+mn-cs"/>
              </a:rPr>
              <a:t>,</a:t>
            </a:r>
          </a:p>
          <a:p>
            <a:r>
              <a:rPr lang="en-US" sz="1200" b="0" i="0" u="none" strike="noStrike" kern="1200" baseline="0" dirty="0" err="1" smtClean="0">
                <a:solidFill>
                  <a:schemeClr val="tx1"/>
                </a:solidFill>
                <a:latin typeface="+mn-lt"/>
                <a:ea typeface="+mn-ea"/>
                <a:cs typeface="+mn-cs"/>
              </a:rPr>
              <a:t>Tenbrunsel</a:t>
            </a:r>
            <a:r>
              <a:rPr lang="en-US" sz="1200" b="0" i="0" u="none" strike="noStrike" kern="1200" baseline="0" dirty="0" smtClean="0">
                <a:solidFill>
                  <a:schemeClr val="tx1"/>
                </a:solidFill>
                <a:latin typeface="+mn-lt"/>
                <a:ea typeface="+mn-ea"/>
                <a:cs typeface="+mn-cs"/>
              </a:rPr>
              <a:t>, and Wade </a:t>
            </a:r>
            <a:r>
              <a:rPr lang="en-US" sz="1200" b="0" i="0" u="none" strike="noStrike" kern="1200" baseline="0" dirty="0" err="1" smtClean="0">
                <a:solidFill>
                  <a:schemeClr val="tx1"/>
                </a:solidFill>
                <a:latin typeface="+mn-lt"/>
                <a:ea typeface="+mn-ea"/>
                <a:cs typeface="+mn-cs"/>
              </a:rPr>
              <a:t>Benzoni</a:t>
            </a:r>
            <a:r>
              <a:rPr lang="en-US" sz="1200" b="0" i="0" u="none" strike="noStrike" kern="1200" baseline="0" dirty="0" smtClean="0">
                <a:solidFill>
                  <a:schemeClr val="tx1"/>
                </a:solidFill>
                <a:latin typeface="+mn-lt"/>
                <a:ea typeface="+mn-ea"/>
                <a:cs typeface="+mn-cs"/>
              </a:rPr>
              <a:t> (1998) suggests that we can</a:t>
            </a:r>
          </a:p>
          <a:p>
            <a:r>
              <a:rPr lang="en-US" sz="1200" b="0" i="0" u="none" strike="noStrike" kern="1200" baseline="0" dirty="0" smtClean="0">
                <a:solidFill>
                  <a:schemeClr val="tx1"/>
                </a:solidFill>
                <a:latin typeface="+mn-lt"/>
                <a:ea typeface="+mn-ea"/>
                <a:cs typeface="+mn-cs"/>
              </a:rPr>
              <a:t>distinguish between affective preferences ("wants") and</a:t>
            </a:r>
          </a:p>
          <a:p>
            <a:r>
              <a:rPr lang="en-US" sz="1200" b="0" i="0" u="none" strike="noStrike" kern="1200" baseline="0" dirty="0" smtClean="0">
                <a:solidFill>
                  <a:schemeClr val="tx1"/>
                </a:solidFill>
                <a:latin typeface="+mn-lt"/>
                <a:ea typeface="+mn-ea"/>
                <a:cs typeface="+mn-cs"/>
              </a:rPr>
              <a:t>cognitive or reasoned preferences ("</a:t>
            </a:r>
            <a:r>
              <a:rPr lang="en-US" sz="1200" b="0" i="0" u="none" strike="noStrike" kern="1200" baseline="0" dirty="0" err="1" smtClean="0">
                <a:solidFill>
                  <a:schemeClr val="tx1"/>
                </a:solidFill>
                <a:latin typeface="+mn-lt"/>
                <a:ea typeface="+mn-ea"/>
                <a:cs typeface="+mn-cs"/>
              </a:rPr>
              <a:t>shoulds</a:t>
            </a:r>
            <a:r>
              <a:rPr lang="en-US" sz="1200" b="0" i="0" u="none" strike="noStrike" kern="1200" baseline="0" dirty="0" smtClean="0">
                <a:solidFill>
                  <a:schemeClr val="tx1"/>
                </a:solidFill>
                <a:latin typeface="+mn-lt"/>
                <a:ea typeface="+mn-ea"/>
                <a:cs typeface="+mn-cs"/>
              </a:rPr>
              <a:t>") that underlie</a:t>
            </a:r>
          </a:p>
          <a:p>
            <a:r>
              <a:rPr lang="en-US" sz="1200" b="0" i="0" u="none" strike="noStrike" kern="1200" baseline="0" dirty="0" smtClean="0">
                <a:solidFill>
                  <a:schemeClr val="tx1"/>
                </a:solidFill>
                <a:latin typeface="+mn-lt"/>
                <a:ea typeface="+mn-ea"/>
                <a:cs typeface="+mn-cs"/>
              </a:rPr>
              <a:t>consumer choice (see Shiv and </a:t>
            </a:r>
            <a:r>
              <a:rPr lang="en-US" sz="1200" b="0" i="0" u="none" strike="noStrike" kern="1200" baseline="0" dirty="0" err="1" smtClean="0">
                <a:solidFill>
                  <a:schemeClr val="tx1"/>
                </a:solidFill>
                <a:latin typeface="+mn-lt"/>
                <a:ea typeface="+mn-ea"/>
                <a:cs typeface="+mn-cs"/>
              </a:rPr>
              <a:t>Fedorikhin</a:t>
            </a:r>
            <a:r>
              <a:rPr lang="en-US" sz="1200" b="0" i="0" u="none" strike="noStrike" kern="1200" baseline="0" dirty="0" smtClean="0">
                <a:solidFill>
                  <a:schemeClr val="tx1"/>
                </a:solidFill>
                <a:latin typeface="+mn-lt"/>
                <a:ea typeface="+mn-ea"/>
                <a:cs typeface="+mn-cs"/>
              </a:rPr>
              <a:t> 2000;</a:t>
            </a:r>
          </a:p>
          <a:p>
            <a:r>
              <a:rPr lang="en-US" sz="1200" b="0" i="0" u="none" strike="noStrike" kern="1200" baseline="0" dirty="0" err="1" smtClean="0">
                <a:solidFill>
                  <a:schemeClr val="tx1"/>
                </a:solidFill>
                <a:latin typeface="+mn-lt"/>
                <a:ea typeface="+mn-ea"/>
                <a:cs typeface="+mn-cs"/>
              </a:rPr>
              <a:t>Wertenbroch</a:t>
            </a:r>
            <a:r>
              <a:rPr lang="en-US" sz="1200" b="0" i="0" u="none" strike="noStrike" kern="1200" baseline="0" dirty="0" smtClean="0">
                <a:solidFill>
                  <a:schemeClr val="tx1"/>
                </a:solidFill>
                <a:latin typeface="+mn-lt"/>
                <a:ea typeface="+mn-ea"/>
                <a:cs typeface="+mn-cs"/>
              </a:rPr>
              <a:t> 1998).' The want/should distinction is broadly</a:t>
            </a:r>
          </a:p>
          <a:p>
            <a:r>
              <a:rPr lang="en-US" sz="1200" b="0" i="0" u="none" strike="noStrike" kern="1200" baseline="0" dirty="0" smtClean="0">
                <a:solidFill>
                  <a:schemeClr val="tx1"/>
                </a:solidFill>
                <a:latin typeface="+mn-lt"/>
                <a:ea typeface="+mn-ea"/>
                <a:cs typeface="+mn-cs"/>
              </a:rPr>
              <a:t>compatible with the distinction between </a:t>
            </a:r>
            <a:r>
              <a:rPr lang="en-US" sz="1200" b="0" i="0" u="none" strike="noStrike" kern="1200" baseline="0" dirty="0" err="1" smtClean="0">
                <a:solidFill>
                  <a:schemeClr val="tx1"/>
                </a:solidFill>
                <a:latin typeface="+mn-lt"/>
                <a:ea typeface="+mn-ea"/>
                <a:cs typeface="+mn-cs"/>
              </a:rPr>
              <a:t>bedonic</a:t>
            </a:r>
            <a:r>
              <a:rPr lang="en-US" sz="1200" b="0" i="0" u="none" strike="noStrike" kern="1200" baseline="0" dirty="0" smtClean="0">
                <a:solidFill>
                  <a:schemeClr val="tx1"/>
                </a:solidFill>
                <a:latin typeface="+mn-lt"/>
                <a:ea typeface="+mn-ea"/>
                <a:cs typeface="+mn-cs"/>
              </a:rPr>
              <a:t> and utilitarian</a:t>
            </a:r>
          </a:p>
          <a:p>
            <a:r>
              <a:rPr lang="en-US" sz="1200" b="0" i="0" u="none" strike="noStrike" kern="1200" baseline="0" dirty="0" smtClean="0">
                <a:solidFill>
                  <a:schemeClr val="tx1"/>
                </a:solidFill>
                <a:latin typeface="+mn-lt"/>
                <a:ea typeface="+mn-ea"/>
                <a:cs typeface="+mn-cs"/>
              </a:rPr>
              <a:t>goods—items that are high on hedonic value are</a:t>
            </a:r>
            <a:endParaRPr lang="fr-FR" dirty="0"/>
          </a:p>
        </p:txBody>
      </p:sp>
      <p:sp>
        <p:nvSpPr>
          <p:cNvPr id="4" name="Espace réservé du numéro de diapositive 3"/>
          <p:cNvSpPr>
            <a:spLocks noGrp="1"/>
          </p:cNvSpPr>
          <p:nvPr>
            <p:ph type="sldNum" sz="quarter" idx="10"/>
          </p:nvPr>
        </p:nvSpPr>
        <p:spPr/>
        <p:txBody>
          <a:bodyPr/>
          <a:lstStyle/>
          <a:p>
            <a:fld id="{B4C10DBD-187F-4656-B31F-14207E84D8EF}" type="slidenum">
              <a:rPr lang="en-US" smtClean="0"/>
              <a:t>6</a:t>
            </a:fld>
            <a:endParaRPr lang="en-US" dirty="0"/>
          </a:p>
        </p:txBody>
      </p:sp>
    </p:spTree>
    <p:extLst>
      <p:ext uri="{BB962C8B-B14F-4D97-AF65-F5344CB8AC3E}">
        <p14:creationId xmlns:p14="http://schemas.microsoft.com/office/powerpoint/2010/main" val="2997044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To </a:t>
            </a:r>
            <a:r>
              <a:rPr lang="fr-FR" dirty="0" err="1" smtClean="0"/>
              <a:t>carve</a:t>
            </a:r>
            <a:r>
              <a:rPr lang="fr-FR" dirty="0" smtClean="0"/>
              <a:t> </a:t>
            </a:r>
            <a:r>
              <a:rPr lang="fr-FR" dirty="0" err="1" smtClean="0"/>
              <a:t>into</a:t>
            </a:r>
            <a:r>
              <a:rPr lang="fr-FR" dirty="0" smtClean="0"/>
              <a:t> or to </a:t>
            </a:r>
            <a:r>
              <a:rPr lang="fr-FR" dirty="0" err="1" smtClean="0"/>
              <a:t>ebngrave</a:t>
            </a:r>
            <a:r>
              <a:rPr lang="fr-FR" baseline="0" dirty="0" smtClean="0"/>
              <a:t> </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600" kern="1200" spc="50" dirty="0" smtClean="0">
                <a:solidFill>
                  <a:schemeClr val="tx1">
                    <a:lumMod val="95000"/>
                  </a:schemeClr>
                </a:solidFill>
                <a:latin typeface="Century Gothic" panose="020B0502020202020204" pitchFamily="34" charset="0"/>
                <a:ea typeface="MS Gothic" panose="020B0609070205080204" pitchFamily="49" charset="-128"/>
                <a:cs typeface="+mn-cs"/>
              </a:rPr>
              <a:t>possessions (e.g. </a:t>
            </a:r>
            <a:r>
              <a:rPr lang="en-US" sz="1200" i="1" kern="1200" spc="50" dirty="0" smtClean="0">
                <a:solidFill>
                  <a:schemeClr val="tx1">
                    <a:lumMod val="95000"/>
                  </a:schemeClr>
                </a:solidFill>
                <a:latin typeface="Century Gothic" panose="020B0502020202020204" pitchFamily="34" charset="0"/>
                <a:ea typeface="MS Gothic" panose="020B0609070205080204" pitchFamily="49" charset="-128"/>
                <a:cs typeface="+mn-cs"/>
              </a:rPr>
              <a:t>if YOU wear this ‘product' how many percentage of your classmates will notice it? If someone of you classmate wear this </a:t>
            </a:r>
            <a:r>
              <a:rPr lang="en-US" sz="1200" i="1" spc="50" dirty="0" smtClean="0">
                <a:solidFill>
                  <a:schemeClr val="tx1">
                    <a:lumMod val="95000"/>
                  </a:schemeClr>
                </a:solidFill>
                <a:latin typeface="Century Gothic" panose="020B0502020202020204" pitchFamily="34" charset="0"/>
                <a:ea typeface="MS Gothic" panose="020B0609070205080204" pitchFamily="49" charset="-128"/>
              </a:rPr>
              <a:t>product' how many percentage of your classmates will notice it</a:t>
            </a:r>
            <a:r>
              <a:rPr lang="en-US" sz="1200" i="1" kern="1200" spc="50" dirty="0" smtClean="0">
                <a:solidFill>
                  <a:schemeClr val="tx1">
                    <a:lumMod val="95000"/>
                  </a:schemeClr>
                </a:solidFill>
                <a:latin typeface="Century Gothic" panose="020B0502020202020204" pitchFamily="34" charset="0"/>
                <a:ea typeface="MS Gothic" panose="020B0609070205080204" pitchFamily="49" charset="-128"/>
                <a:cs typeface="+mn-cs"/>
              </a:rPr>
              <a:t> ).</a:t>
            </a:r>
            <a:endParaRPr lang="en-US" sz="1600" i="1" kern="1200" spc="50" dirty="0" smtClean="0">
              <a:solidFill>
                <a:schemeClr val="tx1">
                  <a:lumMod val="95000"/>
                </a:schemeClr>
              </a:solidFill>
              <a:latin typeface="Century Gothic" panose="020B0502020202020204" pitchFamily="34" charset="0"/>
              <a:ea typeface="MS Gothic" panose="020B0609070205080204" pitchFamily="49" charset="-128"/>
              <a:cs typeface="+mn-cs"/>
            </a:endParaRPr>
          </a:p>
          <a:p>
            <a:endParaRPr lang="fr-FR" dirty="0"/>
          </a:p>
        </p:txBody>
      </p:sp>
      <p:sp>
        <p:nvSpPr>
          <p:cNvPr id="4" name="Espace réservé du numéro de diapositive 3"/>
          <p:cNvSpPr>
            <a:spLocks noGrp="1"/>
          </p:cNvSpPr>
          <p:nvPr>
            <p:ph type="sldNum" sz="quarter" idx="10"/>
          </p:nvPr>
        </p:nvSpPr>
        <p:spPr/>
        <p:txBody>
          <a:bodyPr/>
          <a:lstStyle/>
          <a:p>
            <a:fld id="{B4C10DBD-187F-4656-B31F-14207E84D8EF}" type="slidenum">
              <a:rPr lang="en-US" smtClean="0"/>
              <a:t>7</a:t>
            </a:fld>
            <a:endParaRPr lang="en-US" dirty="0"/>
          </a:p>
        </p:txBody>
      </p:sp>
    </p:spTree>
    <p:extLst>
      <p:ext uri="{BB962C8B-B14F-4D97-AF65-F5344CB8AC3E}">
        <p14:creationId xmlns:p14="http://schemas.microsoft.com/office/powerpoint/2010/main" val="40367695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4C10DBD-187F-4656-B31F-14207E84D8EF}" type="slidenum">
              <a:rPr lang="en-US" smtClean="0"/>
              <a:t>8</a:t>
            </a:fld>
            <a:endParaRPr lang="en-US" dirty="0"/>
          </a:p>
        </p:txBody>
      </p:sp>
    </p:spTree>
    <p:extLst>
      <p:ext uri="{BB962C8B-B14F-4D97-AF65-F5344CB8AC3E}">
        <p14:creationId xmlns:p14="http://schemas.microsoft.com/office/powerpoint/2010/main" val="38783601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4C10DBD-187F-4656-B31F-14207E84D8EF}" type="slidenum">
              <a:rPr lang="en-US" smtClean="0"/>
              <a:t>9</a:t>
            </a:fld>
            <a:endParaRPr lang="en-US" dirty="0"/>
          </a:p>
        </p:txBody>
      </p:sp>
    </p:spTree>
    <p:extLst>
      <p:ext uri="{BB962C8B-B14F-4D97-AF65-F5344CB8AC3E}">
        <p14:creationId xmlns:p14="http://schemas.microsoft.com/office/powerpoint/2010/main" val="27200065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9846F601-DD91-4280-8FEC-EE9671AD0338}" type="datetimeFigureOut">
              <a:rPr lang="en-US" smtClean="0"/>
              <a:t>5/22/2015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362D6B-201A-4BEE-8904-789A017290FD}" type="slidenum">
              <a:rPr lang="en-US" smtClean="0"/>
              <a:t>‹N°›</a:t>
            </a:fld>
            <a:endParaRPr lang="en-US" dirty="0"/>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fr-FR" smtClean="0"/>
              <a:t>Modifiez le style du titre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9846F601-DD91-4280-8FEC-EE9671AD0338}" type="datetimeFigureOut">
              <a:rPr lang="en-US" smtClean="0"/>
              <a:t>5/22/2015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362D6B-201A-4BEE-8904-789A017290FD}" type="slidenum">
              <a:rPr lang="en-US" smtClean="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9846F601-DD91-4280-8FEC-EE9671AD0338}" type="datetimeFigureOut">
              <a:rPr lang="en-US" smtClean="0"/>
              <a:t>5/22/2015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362D6B-201A-4BEE-8904-789A017290FD}" type="slidenum">
              <a:rPr lang="en-US" smtClean="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fr-FR" smtClean="0"/>
              <a:t>Modifiez le style du titre</a:t>
            </a:r>
            <a:endParaRPr lang="en-US" dirty="0"/>
          </a:p>
        </p:txBody>
      </p:sp>
      <p:sp>
        <p:nvSpPr>
          <p:cNvPr id="4" name="Date Placeholder 3"/>
          <p:cNvSpPr>
            <a:spLocks noGrp="1"/>
          </p:cNvSpPr>
          <p:nvPr>
            <p:ph type="dt" sz="half" idx="10"/>
          </p:nvPr>
        </p:nvSpPr>
        <p:spPr/>
        <p:txBody>
          <a:bodyPr/>
          <a:lstStyle/>
          <a:p>
            <a:fld id="{9846F601-DD91-4280-8FEC-EE9671AD0338}" type="datetimeFigureOut">
              <a:rPr lang="en-US" smtClean="0"/>
              <a:t>5/22/2015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362D6B-201A-4BEE-8904-789A017290FD}" type="slidenum">
              <a:rPr lang="en-US" smtClean="0"/>
              <a:t>‹N°›</a:t>
            </a:fld>
            <a:endParaRPr lang="en-US" dirty="0"/>
          </a:p>
        </p:txBody>
      </p:sp>
      <p:sp>
        <p:nvSpPr>
          <p:cNvPr id="8" name="Content Placeholder 7"/>
          <p:cNvSpPr>
            <a:spLocks noGrp="1"/>
          </p:cNvSpPr>
          <p:nvPr>
            <p:ph sz="quarter" idx="13"/>
          </p:nvPr>
        </p:nvSpPr>
        <p:spPr>
          <a:xfrm>
            <a:off x="609600" y="1600200"/>
            <a:ext cx="7924800" cy="41148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fr-FR" smtClean="0"/>
              <a:t>Modifiez le style du titre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846F601-DD91-4280-8FEC-EE9671AD0338}" type="datetimeFigureOut">
              <a:rPr lang="en-US" smtClean="0"/>
              <a:t>5/22/2015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362D6B-201A-4BEE-8904-789A017290FD}" type="slidenum">
              <a:rPr lang="en-US" smtClean="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smtClean="0"/>
          </a:p>
        </p:txBody>
      </p:sp>
      <p:sp>
        <p:nvSpPr>
          <p:cNvPr id="2" name="Title 1"/>
          <p:cNvSpPr>
            <a:spLocks noGrp="1"/>
          </p:cNvSpPr>
          <p:nvPr>
            <p:ph type="title"/>
          </p:nvPr>
        </p:nvSpPr>
        <p:spPr>
          <a:xfrm>
            <a:off x="609600" y="274638"/>
            <a:ext cx="7924800" cy="1143000"/>
          </a:xfrm>
        </p:spPr>
        <p:txBody>
          <a:bodyPr/>
          <a:lstStyle/>
          <a:p>
            <a:r>
              <a:rPr lang="fr-FR" smtClean="0"/>
              <a:t>Modifiez le style du titre</a:t>
            </a:r>
            <a:endParaRPr lang="en-US" dirty="0"/>
          </a:p>
        </p:txBody>
      </p:sp>
      <p:sp>
        <p:nvSpPr>
          <p:cNvPr id="5" name="Date Placeholder 4"/>
          <p:cNvSpPr>
            <a:spLocks noGrp="1"/>
          </p:cNvSpPr>
          <p:nvPr>
            <p:ph type="dt" sz="half" idx="10"/>
          </p:nvPr>
        </p:nvSpPr>
        <p:spPr/>
        <p:txBody>
          <a:bodyPr/>
          <a:lstStyle/>
          <a:p>
            <a:fld id="{9846F601-DD91-4280-8FEC-EE9671AD0338}" type="datetimeFigureOut">
              <a:rPr lang="en-US" smtClean="0"/>
              <a:t>5/22/2015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7362D6B-201A-4BEE-8904-789A017290FD}" type="slidenum">
              <a:rPr lang="en-US" smtClean="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7" name="Date Placeholder 6"/>
          <p:cNvSpPr>
            <a:spLocks noGrp="1"/>
          </p:cNvSpPr>
          <p:nvPr>
            <p:ph type="dt" sz="half" idx="10"/>
          </p:nvPr>
        </p:nvSpPr>
        <p:spPr/>
        <p:txBody>
          <a:bodyPr/>
          <a:lstStyle/>
          <a:p>
            <a:fld id="{9846F601-DD91-4280-8FEC-EE9671AD0338}" type="datetimeFigureOut">
              <a:rPr lang="en-US" smtClean="0"/>
              <a:t>5/22/2015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7362D6B-201A-4BEE-8904-789A017290FD}" type="slidenum">
              <a:rPr lang="en-US" smtClean="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9846F601-DD91-4280-8FEC-EE9671AD0338}" type="datetimeFigureOut">
              <a:rPr lang="en-US" smtClean="0"/>
              <a:t>5/22/2015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7362D6B-201A-4BEE-8904-789A017290FD}" type="slidenum">
              <a:rPr lang="en-US" smtClean="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46F601-DD91-4280-8FEC-EE9671AD0338}" type="datetimeFigureOut">
              <a:rPr lang="en-US" smtClean="0"/>
              <a:t>5/22/2015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7362D6B-201A-4BEE-8904-789A017290FD}" type="slidenum">
              <a:rPr lang="en-US" smtClean="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fr-FR" smtClean="0"/>
              <a:t>Modifiez le style du titre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9846F601-DD91-4280-8FEC-EE9671AD0338}" type="datetimeFigureOut">
              <a:rPr lang="en-US" smtClean="0"/>
              <a:t>5/22/2015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7362D6B-201A-4BEE-8904-789A017290FD}" type="slidenum">
              <a:rPr lang="en-US" smtClean="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fr-FR" smtClean="0"/>
              <a:t>Modifiez le style du titre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smtClean="0"/>
              <a:t>Cliquez sur l'icône pour ajouter une image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9846F601-DD91-4280-8FEC-EE9671AD0338}" type="datetimeFigureOut">
              <a:rPr lang="en-US" smtClean="0"/>
              <a:t>5/22/2015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7362D6B-201A-4BEE-8904-789A017290FD}" type="slidenum">
              <a:rPr lang="en-US" smtClean="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fr-FR" smtClean="0"/>
              <a:t>Modifiez le style du titre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9846F601-DD91-4280-8FEC-EE9671AD0338}" type="datetimeFigureOut">
              <a:rPr lang="en-US" smtClean="0"/>
              <a:t>5/22/2015</a:t>
            </a:fld>
            <a:endParaRPr lang="en-US" dirty="0"/>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dirty="0"/>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17362D6B-201A-4BEE-8904-789A017290FD}" type="slidenum">
              <a:rPr lang="en-US" smtClean="0"/>
              <a:t>‹N°›</a:t>
            </a:fld>
            <a:endParaRPr lang="en-US" dirty="0"/>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470025"/>
          </a:xfrm>
        </p:spPr>
        <p:txBody>
          <a:bodyPr>
            <a:noAutofit/>
          </a:bodyPr>
          <a:lstStyle/>
          <a:p>
            <a:r>
              <a:rPr lang="en-US" dirty="0" smtClean="0">
                <a:solidFill>
                  <a:schemeClr val="tx1">
                    <a:lumMod val="95000"/>
                  </a:schemeClr>
                </a:solidFill>
                <a:latin typeface="Century Gothic" panose="020B0502020202020204" pitchFamily="34" charset="0"/>
                <a:ea typeface="MS Gothic" panose="020B0609070205080204" pitchFamily="49" charset="-128"/>
              </a:rPr>
              <a:t>I love uniqueness! I will pay the price!</a:t>
            </a:r>
            <a:endParaRPr lang="en-US" dirty="0">
              <a:solidFill>
                <a:schemeClr val="tx1">
                  <a:lumMod val="95000"/>
                </a:schemeClr>
              </a:solidFill>
              <a:latin typeface="Century Gothic" panose="020B0502020202020204" pitchFamily="34" charset="0"/>
              <a:ea typeface="MS Gothic" panose="020B0609070205080204" pitchFamily="49" charset="-128"/>
            </a:endParaRPr>
          </a:p>
        </p:txBody>
      </p:sp>
      <p:sp>
        <p:nvSpPr>
          <p:cNvPr id="4" name="Title 1"/>
          <p:cNvSpPr txBox="1">
            <a:spLocks/>
          </p:cNvSpPr>
          <p:nvPr/>
        </p:nvSpPr>
        <p:spPr>
          <a:xfrm>
            <a:off x="838200" y="4267200"/>
            <a:ext cx="7772400" cy="1470025"/>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32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cap="none" dirty="0" err="1">
                <a:solidFill>
                  <a:schemeClr val="tx1">
                    <a:lumMod val="95000"/>
                  </a:schemeClr>
                </a:solidFill>
                <a:latin typeface="Century Gothic" panose="020B0502020202020204" pitchFamily="34" charset="0"/>
                <a:ea typeface="MS Gothic" panose="020B0609070205080204" pitchFamily="49" charset="-128"/>
              </a:rPr>
              <a:t>Saeedeh</a:t>
            </a:r>
            <a:r>
              <a:rPr lang="en-US" cap="none" dirty="0">
                <a:solidFill>
                  <a:schemeClr val="tx1">
                    <a:lumMod val="95000"/>
                  </a:schemeClr>
                </a:solidFill>
                <a:latin typeface="Century Gothic" panose="020B0502020202020204" pitchFamily="34" charset="0"/>
                <a:ea typeface="MS Gothic" panose="020B0609070205080204" pitchFamily="49" charset="-128"/>
              </a:rPr>
              <a:t> </a:t>
            </a:r>
            <a:r>
              <a:rPr lang="en-US" cap="none" dirty="0" err="1">
                <a:solidFill>
                  <a:schemeClr val="tx1">
                    <a:lumMod val="95000"/>
                  </a:schemeClr>
                </a:solidFill>
                <a:latin typeface="Century Gothic" panose="020B0502020202020204" pitchFamily="34" charset="0"/>
                <a:ea typeface="MS Gothic" panose="020B0609070205080204" pitchFamily="49" charset="-128"/>
              </a:rPr>
              <a:t>Vessal</a:t>
            </a:r>
            <a:endParaRPr lang="en-US" cap="none" dirty="0">
              <a:solidFill>
                <a:schemeClr val="tx1">
                  <a:lumMod val="95000"/>
                </a:schemeClr>
              </a:solidFill>
              <a:latin typeface="Century Gothic" panose="020B0502020202020204" pitchFamily="34" charset="0"/>
              <a:ea typeface="MS Gothic" panose="020B0609070205080204" pitchFamily="49" charset="-128"/>
            </a:endParaRPr>
          </a:p>
          <a:p>
            <a:r>
              <a:rPr lang="en-US" cap="none" dirty="0" err="1" smtClean="0">
                <a:solidFill>
                  <a:schemeClr val="tx1">
                    <a:lumMod val="95000"/>
                  </a:schemeClr>
                </a:solidFill>
                <a:latin typeface="Century Gothic" panose="020B0502020202020204" pitchFamily="34" charset="0"/>
                <a:ea typeface="MS Gothic" panose="020B0609070205080204" pitchFamily="49" charset="-128"/>
              </a:rPr>
              <a:t>Haithem</a:t>
            </a:r>
            <a:r>
              <a:rPr lang="en-US" cap="none" dirty="0" smtClean="0">
                <a:solidFill>
                  <a:schemeClr val="tx1">
                    <a:lumMod val="95000"/>
                  </a:schemeClr>
                </a:solidFill>
                <a:latin typeface="Century Gothic" panose="020B0502020202020204" pitchFamily="34" charset="0"/>
                <a:ea typeface="MS Gothic" panose="020B0609070205080204" pitchFamily="49" charset="-128"/>
              </a:rPr>
              <a:t> </a:t>
            </a:r>
            <a:r>
              <a:rPr lang="en-US" cap="none" dirty="0" err="1" smtClean="0">
                <a:solidFill>
                  <a:schemeClr val="tx1">
                    <a:lumMod val="95000"/>
                  </a:schemeClr>
                </a:solidFill>
                <a:latin typeface="Century Gothic" panose="020B0502020202020204" pitchFamily="34" charset="0"/>
                <a:ea typeface="MS Gothic" panose="020B0609070205080204" pitchFamily="49" charset="-128"/>
              </a:rPr>
              <a:t>Guizani</a:t>
            </a:r>
            <a:endParaRPr lang="en-US" cap="none" dirty="0" smtClean="0">
              <a:solidFill>
                <a:schemeClr val="tx1">
                  <a:lumMod val="95000"/>
                </a:schemeClr>
              </a:solidFill>
              <a:latin typeface="Century Gothic" panose="020B0502020202020204" pitchFamily="34" charset="0"/>
              <a:ea typeface="MS Gothic" panose="020B0609070205080204" pitchFamily="49" charset="-128"/>
            </a:endParaRPr>
          </a:p>
          <a:p>
            <a:r>
              <a:rPr lang="en-US" cap="none" dirty="0" err="1" smtClean="0">
                <a:solidFill>
                  <a:schemeClr val="tx1">
                    <a:lumMod val="95000"/>
                  </a:schemeClr>
                </a:solidFill>
                <a:latin typeface="Century Gothic" panose="020B0502020202020204" pitchFamily="34" charset="0"/>
                <a:ea typeface="MS Gothic" panose="020B0609070205080204" pitchFamily="49" charset="-128"/>
              </a:rPr>
              <a:t>PierreValette</a:t>
            </a:r>
            <a:r>
              <a:rPr lang="en-US" cap="none" dirty="0" smtClean="0">
                <a:solidFill>
                  <a:schemeClr val="tx1">
                    <a:lumMod val="95000"/>
                  </a:schemeClr>
                </a:solidFill>
                <a:latin typeface="Century Gothic" panose="020B0502020202020204" pitchFamily="34" charset="0"/>
                <a:ea typeface="MS Gothic" panose="020B0609070205080204" pitchFamily="49" charset="-128"/>
              </a:rPr>
              <a:t>-Florence </a:t>
            </a:r>
            <a:endParaRPr lang="en-US" cap="none" dirty="0">
              <a:solidFill>
                <a:schemeClr val="tx1">
                  <a:lumMod val="95000"/>
                </a:schemeClr>
              </a:solidFill>
              <a:latin typeface="Century Gothic" panose="020B0502020202020204" pitchFamily="34" charset="0"/>
              <a:ea typeface="MS Gothic" panose="020B0609070205080204" pitchFamily="49" charset="-128"/>
            </a:endParaRPr>
          </a:p>
        </p:txBody>
      </p:sp>
      <p:pic>
        <p:nvPicPr>
          <p:cNvPr id="5" name="Picture 2" descr="Université de Grenobl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05300" y="6092190"/>
            <a:ext cx="533400" cy="5867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64121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87680" y="1371600"/>
            <a:ext cx="8305800" cy="5029200"/>
          </a:xfrm>
        </p:spPr>
        <p:txBody>
          <a:bodyPr>
            <a:normAutofit/>
          </a:bodyPr>
          <a:lstStyle/>
          <a:p>
            <a:pPr>
              <a:buClr>
                <a:schemeClr val="tx2">
                  <a:lumMod val="50000"/>
                </a:schemeClr>
              </a:buClr>
              <a:buSzPct val="70000"/>
              <a:buFont typeface="Wingdings" pitchFamily="2" charset="2"/>
              <a:buChar char="v"/>
            </a:pPr>
            <a:r>
              <a:rPr lang="en-US" dirty="0" smtClean="0"/>
              <a:t> </a:t>
            </a:r>
            <a:r>
              <a:rPr lang="en-US" sz="1600" spc="50" dirty="0">
                <a:solidFill>
                  <a:schemeClr val="tx1">
                    <a:lumMod val="95000"/>
                  </a:schemeClr>
                </a:solidFill>
                <a:latin typeface="Century Gothic" panose="020B0502020202020204" pitchFamily="34" charset="0"/>
                <a:ea typeface="MS Gothic" panose="020B0609070205080204" pitchFamily="49" charset="-128"/>
                <a:cs typeface="+mj-cs"/>
              </a:rPr>
              <a:t>Luxury: the ratio of functionality to price is low, while the ratio of intangible and situational utility to price is high (</a:t>
            </a:r>
            <a:r>
              <a:rPr lang="en-US" sz="1600" spc="50" dirty="0" err="1">
                <a:solidFill>
                  <a:schemeClr val="tx1">
                    <a:lumMod val="95000"/>
                  </a:schemeClr>
                </a:solidFill>
                <a:latin typeface="Century Gothic" panose="020B0502020202020204" pitchFamily="34" charset="0"/>
                <a:ea typeface="MS Gothic" panose="020B0609070205080204" pitchFamily="49" charset="-128"/>
                <a:cs typeface="+mj-cs"/>
              </a:rPr>
              <a:t>Nueno</a:t>
            </a:r>
            <a:r>
              <a:rPr lang="en-US" sz="1600" spc="50" dirty="0">
                <a:solidFill>
                  <a:schemeClr val="tx1">
                    <a:lumMod val="95000"/>
                  </a:schemeClr>
                </a:solidFill>
                <a:latin typeface="Century Gothic" panose="020B0502020202020204" pitchFamily="34" charset="0"/>
                <a:ea typeface="MS Gothic" panose="020B0609070205080204" pitchFamily="49" charset="-128"/>
                <a:cs typeface="+mj-cs"/>
              </a:rPr>
              <a:t> and Quelch,1998). </a:t>
            </a:r>
            <a:endPar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endParaRPr>
          </a:p>
          <a:p>
            <a:pPr lvl="1">
              <a:buClr>
                <a:schemeClr val="tx2">
                  <a:lumMod val="50000"/>
                </a:schemeClr>
              </a:buClr>
              <a:buSzPct val="70000"/>
              <a:buFont typeface="Wingdings" pitchFamily="2" charset="2"/>
              <a:buChar char="v"/>
            </a:pPr>
            <a:r>
              <a:rPr lang="en-US" sz="1600" spc="50" dirty="0">
                <a:solidFill>
                  <a:schemeClr val="tx1">
                    <a:lumMod val="95000"/>
                  </a:schemeClr>
                </a:solidFill>
                <a:latin typeface="Century Gothic" panose="020B0502020202020204" pitchFamily="34" charset="0"/>
                <a:ea typeface="MS Gothic" panose="020B0609070205080204" pitchFamily="49" charset="-128"/>
                <a:cs typeface="+mj-cs"/>
              </a:rPr>
              <a:t>Does appearance customization features reinforce the mediation effect of spotlight effect compared to </a:t>
            </a: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functional </a:t>
            </a:r>
            <a:r>
              <a:rPr lang="en-US" sz="1600" spc="50" dirty="0">
                <a:solidFill>
                  <a:schemeClr val="tx1">
                    <a:lumMod val="95000"/>
                  </a:schemeClr>
                </a:solidFill>
                <a:latin typeface="Century Gothic" panose="020B0502020202020204" pitchFamily="34" charset="0"/>
                <a:ea typeface="MS Gothic" panose="020B0609070205080204" pitchFamily="49" charset="-128"/>
                <a:cs typeface="+mj-cs"/>
              </a:rPr>
              <a:t>customization features</a:t>
            </a: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 	</a:t>
            </a:r>
          </a:p>
          <a:p>
            <a:pPr lvl="1">
              <a:buClr>
                <a:schemeClr val="tx2">
                  <a:lumMod val="50000"/>
                </a:schemeClr>
              </a:buClr>
              <a:buSzPct val="70000"/>
              <a:buFont typeface="Wingdings" pitchFamily="2" charset="2"/>
              <a:buChar char="v"/>
            </a:pP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Confirm the luxury brand effect(</a:t>
            </a:r>
            <a:r>
              <a:rPr lang="en-US" sz="1600" dirty="0" smtClean="0"/>
              <a:t>[</a:t>
            </a:r>
            <a:r>
              <a:rPr lang="en-US" sz="1600" spc="50" dirty="0">
                <a:solidFill>
                  <a:schemeClr val="tx1">
                    <a:lumMod val="95000"/>
                  </a:schemeClr>
                </a:solidFill>
                <a:latin typeface="Century Gothic" panose="020B0502020202020204" pitchFamily="34" charset="0"/>
                <a:ea typeface="MS Gothic" panose="020B0609070205080204" pitchFamily="49" charset="-128"/>
                <a:cs typeface="+mj-cs"/>
              </a:rPr>
              <a:t>F (1, 56) =14.99; </a:t>
            </a: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p=0.00])</a:t>
            </a:r>
          </a:p>
          <a:p>
            <a:pPr lvl="1">
              <a:buClr>
                <a:schemeClr val="tx2">
                  <a:lumMod val="50000"/>
                </a:schemeClr>
              </a:buClr>
              <a:buSzPct val="70000"/>
              <a:buFont typeface="Wingdings" pitchFamily="2" charset="2"/>
              <a:buChar char="v"/>
            </a:pP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Interaction effect between luxury and  features </a:t>
            </a:r>
            <a:r>
              <a:rPr lang="en-US" sz="1600" spc="50" dirty="0">
                <a:solidFill>
                  <a:schemeClr val="tx1">
                    <a:lumMod val="95000"/>
                  </a:schemeClr>
                </a:solidFill>
                <a:latin typeface="Century Gothic" panose="020B0502020202020204" pitchFamily="34" charset="0"/>
                <a:ea typeface="MS Gothic" panose="020B0609070205080204" pitchFamily="49" charset="-128"/>
              </a:rPr>
              <a:t>(</a:t>
            </a:r>
            <a:r>
              <a:rPr lang="en-US" sz="1600" dirty="0"/>
              <a:t>[</a:t>
            </a:r>
            <a:r>
              <a:rPr lang="en-US" sz="1600" spc="50" dirty="0">
                <a:solidFill>
                  <a:schemeClr val="tx1">
                    <a:lumMod val="95000"/>
                  </a:schemeClr>
                </a:solidFill>
                <a:latin typeface="Century Gothic" panose="020B0502020202020204" pitchFamily="34" charset="0"/>
                <a:ea typeface="MS Gothic" panose="020B0609070205080204" pitchFamily="49" charset="-128"/>
              </a:rPr>
              <a:t>F (1, 56) </a:t>
            </a:r>
            <a:r>
              <a:rPr lang="en-US" sz="1600" spc="50" dirty="0" smtClean="0">
                <a:solidFill>
                  <a:schemeClr val="tx1">
                    <a:lumMod val="95000"/>
                  </a:schemeClr>
                </a:solidFill>
                <a:latin typeface="Century Gothic" panose="020B0502020202020204" pitchFamily="34" charset="0"/>
                <a:ea typeface="MS Gothic" panose="020B0609070205080204" pitchFamily="49" charset="-128"/>
              </a:rPr>
              <a:t>=8.19; p=0.01])</a:t>
            </a:r>
            <a:endParaRPr lang="en-US" sz="1600" spc="50" dirty="0">
              <a:solidFill>
                <a:schemeClr val="tx1">
                  <a:lumMod val="95000"/>
                </a:schemeClr>
              </a:solidFill>
              <a:latin typeface="Century Gothic" panose="020B0502020202020204" pitchFamily="34" charset="0"/>
              <a:ea typeface="MS Gothic" panose="020B0609070205080204" pitchFamily="49" charset="-128"/>
              <a:cs typeface="+mj-cs"/>
            </a:endParaRPr>
          </a:p>
          <a:p>
            <a:pPr lvl="1">
              <a:buClr>
                <a:schemeClr val="tx2">
                  <a:lumMod val="50000"/>
                </a:schemeClr>
              </a:buClr>
              <a:buSzPct val="70000"/>
              <a:buFont typeface="Wingdings" pitchFamily="2" charset="2"/>
              <a:buChar char="v"/>
            </a:pPr>
            <a:endParaRPr lang="en-US" sz="1600" spc="50" dirty="0">
              <a:solidFill>
                <a:schemeClr val="tx1">
                  <a:lumMod val="95000"/>
                </a:schemeClr>
              </a:solidFill>
              <a:latin typeface="Century Gothic" panose="020B0502020202020204" pitchFamily="34" charset="0"/>
              <a:ea typeface="MS Gothic" panose="020B0609070205080204" pitchFamily="49" charset="-128"/>
              <a:cs typeface="+mj-cs"/>
            </a:endParaRPr>
          </a:p>
          <a:p>
            <a:pPr marL="0" indent="0" algn="l">
              <a:buNone/>
            </a:pPr>
            <a:endParaRPr lang="en-US" sz="3400" b="1" dirty="0" smtClean="0">
              <a:solidFill>
                <a:schemeClr val="tx2">
                  <a:lumMod val="50000"/>
                </a:schemeClr>
              </a:solidFill>
            </a:endParaRPr>
          </a:p>
        </p:txBody>
      </p:sp>
      <p:sp>
        <p:nvSpPr>
          <p:cNvPr id="5" name="Title 1"/>
          <p:cNvSpPr txBox="1">
            <a:spLocks/>
          </p:cNvSpPr>
          <p:nvPr/>
        </p:nvSpPr>
        <p:spPr>
          <a:xfrm>
            <a:off x="467744" y="-5080"/>
            <a:ext cx="8229600" cy="1143000"/>
          </a:xfrm>
          <a:prstGeom prst="rect">
            <a:avLst/>
          </a:prstGeom>
        </p:spPr>
        <p:txBody>
          <a:bodyPr vert="horz" lIns="91440" tIns="45720" rIns="91440" bIns="45720" rtlCol="0" anchor="b" anchorCtr="0">
            <a:normAutofit/>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000" dirty="0" smtClean="0">
                <a:solidFill>
                  <a:schemeClr val="tx1">
                    <a:lumMod val="95000"/>
                  </a:schemeClr>
                </a:solidFill>
                <a:latin typeface="Century Gothic" panose="020B0502020202020204" pitchFamily="34" charset="0"/>
                <a:ea typeface="MS Gothic" panose="020B0609070205080204" pitchFamily="49" charset="-128"/>
              </a:rPr>
              <a:t>Results: Study 3</a:t>
            </a:r>
            <a:endParaRPr lang="en-US" sz="2000" dirty="0">
              <a:solidFill>
                <a:schemeClr val="tx1">
                  <a:lumMod val="95000"/>
                </a:schemeClr>
              </a:solidFill>
              <a:latin typeface="Century Gothic" panose="020B0502020202020204" pitchFamily="34" charset="0"/>
              <a:ea typeface="MS Gothic" panose="020B0609070205080204" pitchFamily="49" charset="-128"/>
            </a:endParaRPr>
          </a:p>
        </p:txBody>
      </p:sp>
      <p:sp>
        <p:nvSpPr>
          <p:cNvPr id="7" name="Rectangle 6"/>
          <p:cNvSpPr/>
          <p:nvPr/>
        </p:nvSpPr>
        <p:spPr>
          <a:xfrm>
            <a:off x="2742121" y="5617892"/>
            <a:ext cx="3680847" cy="584788"/>
          </a:xfrm>
          <a:prstGeom prst="rect">
            <a:avLst/>
          </a:prstGeom>
        </p:spPr>
        <p:txBody>
          <a:bodyPr wrap="square">
            <a:spAutoFit/>
          </a:bodyPr>
          <a:lstStyle/>
          <a:p>
            <a:pPr algn="ctr"/>
            <a:r>
              <a:rPr lang="en-US" sz="1600" i="1" dirty="0" smtClean="0">
                <a:latin typeface="Century Gothic" panose="020B0502020202020204" pitchFamily="34" charset="0"/>
              </a:rPr>
              <a:t>MC ability, product </a:t>
            </a:r>
            <a:r>
              <a:rPr lang="en-US" sz="1600" i="1" dirty="0">
                <a:latin typeface="Century Gothic" panose="020B0502020202020204" pitchFamily="34" charset="0"/>
              </a:rPr>
              <a:t>categories </a:t>
            </a:r>
            <a:r>
              <a:rPr lang="en-US" sz="1600" i="1" dirty="0" smtClean="0">
                <a:latin typeface="Century Gothic" panose="020B0502020202020204" pitchFamily="34" charset="0"/>
              </a:rPr>
              <a:t>and </a:t>
            </a:r>
            <a:r>
              <a:rPr lang="en-US" sz="1600" i="1" dirty="0">
                <a:latin typeface="Century Gothic" panose="020B0502020202020204" pitchFamily="34" charset="0"/>
              </a:rPr>
              <a:t>SE</a:t>
            </a:r>
          </a:p>
        </p:txBody>
      </p:sp>
      <p:graphicFrame>
        <p:nvGraphicFramePr>
          <p:cNvPr id="11" name="Graphique 8"/>
          <p:cNvGraphicFramePr/>
          <p:nvPr>
            <p:extLst>
              <p:ext uri="{D42A27DB-BD31-4B8C-83A1-F6EECF244321}">
                <p14:modId xmlns:p14="http://schemas.microsoft.com/office/powerpoint/2010/main" val="438653462"/>
              </p:ext>
            </p:extLst>
          </p:nvPr>
        </p:nvGraphicFramePr>
        <p:xfrm>
          <a:off x="2493203" y="3734910"/>
          <a:ext cx="4178681" cy="224650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525337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87680" y="1371600"/>
            <a:ext cx="8305800" cy="5029200"/>
          </a:xfrm>
        </p:spPr>
        <p:txBody>
          <a:bodyPr>
            <a:normAutofit/>
          </a:bodyPr>
          <a:lstStyle/>
          <a:p>
            <a:pPr marL="342900" lvl="1" indent="-342900">
              <a:buClr>
                <a:schemeClr val="tx2">
                  <a:lumMod val="50000"/>
                </a:schemeClr>
              </a:buClr>
              <a:buSzPct val="70000"/>
              <a:buFont typeface="Wingdings" pitchFamily="2" charset="2"/>
              <a:buChar char="v"/>
            </a:pPr>
            <a:r>
              <a:rPr lang="en-US" dirty="0"/>
              <a:t> </a:t>
            </a:r>
            <a:r>
              <a:rPr lang="en-US" sz="1600" spc="50" dirty="0">
                <a:solidFill>
                  <a:schemeClr val="tx1">
                    <a:lumMod val="95000"/>
                  </a:schemeClr>
                </a:solidFill>
                <a:latin typeface="Century Gothic" panose="020B0502020202020204" pitchFamily="34" charset="0"/>
                <a:ea typeface="MS Gothic" panose="020B0609070205080204" pitchFamily="49" charset="-128"/>
                <a:cs typeface="+mj-cs"/>
              </a:rPr>
              <a:t>Having many aspects to choose lead to choice difficulty (Wang, 2010); particularly when there is a small variation in attribute values between choices (</a:t>
            </a:r>
            <a:r>
              <a:rPr lang="en-US" sz="1600" spc="50" dirty="0" err="1">
                <a:solidFill>
                  <a:schemeClr val="tx1">
                    <a:lumMod val="95000"/>
                  </a:schemeClr>
                </a:solidFill>
                <a:latin typeface="Century Gothic" panose="020B0502020202020204" pitchFamily="34" charset="0"/>
                <a:ea typeface="MS Gothic" panose="020B0609070205080204" pitchFamily="49" charset="-128"/>
                <a:cs typeface="+mj-cs"/>
              </a:rPr>
              <a:t>Dhar</a:t>
            </a:r>
            <a:r>
              <a:rPr lang="en-US" sz="1600" spc="50" dirty="0">
                <a:solidFill>
                  <a:schemeClr val="tx1">
                    <a:lumMod val="95000"/>
                  </a:schemeClr>
                </a:solidFill>
                <a:latin typeface="Century Gothic" panose="020B0502020202020204" pitchFamily="34" charset="0"/>
                <a:ea typeface="MS Gothic" panose="020B0609070205080204" pitchFamily="49" charset="-128"/>
                <a:cs typeface="+mj-cs"/>
              </a:rPr>
              <a:t>, 1997</a:t>
            </a: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a:t>
            </a:r>
          </a:p>
          <a:p>
            <a:pPr marL="342900" lvl="1" indent="-342900">
              <a:buClr>
                <a:schemeClr val="tx2">
                  <a:lumMod val="50000"/>
                </a:schemeClr>
              </a:buClr>
              <a:buSzPct val="70000"/>
              <a:buFont typeface="Wingdings" pitchFamily="2" charset="2"/>
              <a:buChar char="v"/>
            </a:pPr>
            <a:endPar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endParaRPr>
          </a:p>
          <a:p>
            <a:pPr marL="342900" lvl="1" indent="-342900">
              <a:buClr>
                <a:schemeClr val="tx2">
                  <a:lumMod val="50000"/>
                </a:schemeClr>
              </a:buClr>
              <a:buSzPct val="70000"/>
              <a:buFont typeface="Wingdings" pitchFamily="2" charset="2"/>
              <a:buChar char="v"/>
            </a:pPr>
            <a:endParaRPr lang="en-US" sz="1600" spc="50" dirty="0">
              <a:solidFill>
                <a:schemeClr val="tx1">
                  <a:lumMod val="95000"/>
                </a:schemeClr>
              </a:solidFill>
              <a:latin typeface="Century Gothic" panose="020B0502020202020204" pitchFamily="34" charset="0"/>
              <a:ea typeface="MS Gothic" panose="020B0609070205080204" pitchFamily="49" charset="-128"/>
              <a:cs typeface="+mj-cs"/>
            </a:endParaRPr>
          </a:p>
          <a:p>
            <a:pPr>
              <a:buClr>
                <a:schemeClr val="tx2">
                  <a:lumMod val="50000"/>
                </a:schemeClr>
              </a:buClr>
              <a:buSzPct val="70000"/>
              <a:buFont typeface="Wingdings" pitchFamily="2" charset="2"/>
              <a:buChar char="v"/>
            </a:pPr>
            <a:endPar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endParaRPr>
          </a:p>
          <a:p>
            <a:pPr lvl="1">
              <a:buClr>
                <a:schemeClr val="tx2">
                  <a:lumMod val="50000"/>
                </a:schemeClr>
              </a:buClr>
              <a:buSzPct val="70000"/>
              <a:buFont typeface="Wingdings" pitchFamily="2" charset="2"/>
              <a:buChar char="v"/>
            </a:pPr>
            <a:endParaRPr lang="en-US" sz="1600" spc="50" dirty="0">
              <a:solidFill>
                <a:schemeClr val="tx1">
                  <a:lumMod val="95000"/>
                </a:schemeClr>
              </a:solidFill>
              <a:latin typeface="Century Gothic" panose="020B0502020202020204" pitchFamily="34" charset="0"/>
              <a:ea typeface="MS Gothic" panose="020B0609070205080204" pitchFamily="49" charset="-128"/>
              <a:cs typeface="+mj-cs"/>
            </a:endParaRPr>
          </a:p>
          <a:p>
            <a:pPr marL="0" indent="0" algn="l">
              <a:buNone/>
            </a:pPr>
            <a:endParaRPr lang="en-US" sz="3400" b="1" dirty="0" smtClean="0">
              <a:solidFill>
                <a:schemeClr val="tx2">
                  <a:lumMod val="50000"/>
                </a:schemeClr>
              </a:solidFill>
            </a:endParaRPr>
          </a:p>
        </p:txBody>
      </p:sp>
      <p:sp>
        <p:nvSpPr>
          <p:cNvPr id="5" name="Title 1"/>
          <p:cNvSpPr txBox="1">
            <a:spLocks/>
          </p:cNvSpPr>
          <p:nvPr/>
        </p:nvSpPr>
        <p:spPr>
          <a:xfrm>
            <a:off x="467744" y="-5080"/>
            <a:ext cx="8229600" cy="1143000"/>
          </a:xfrm>
          <a:prstGeom prst="rect">
            <a:avLst/>
          </a:prstGeom>
        </p:spPr>
        <p:txBody>
          <a:bodyPr vert="horz" lIns="91440" tIns="45720" rIns="91440" bIns="45720" rtlCol="0" anchor="b" anchorCtr="0">
            <a:normAutofit/>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000" dirty="0" smtClean="0">
                <a:solidFill>
                  <a:schemeClr val="tx1">
                    <a:lumMod val="95000"/>
                  </a:schemeClr>
                </a:solidFill>
                <a:latin typeface="Century Gothic" panose="020B0502020202020204" pitchFamily="34" charset="0"/>
                <a:ea typeface="MS Gothic" panose="020B0609070205080204" pitchFamily="49" charset="-128"/>
              </a:rPr>
              <a:t>Results: Study 4</a:t>
            </a:r>
            <a:endParaRPr lang="en-US" sz="2000" dirty="0">
              <a:solidFill>
                <a:schemeClr val="tx1">
                  <a:lumMod val="95000"/>
                </a:schemeClr>
              </a:solidFill>
              <a:latin typeface="Century Gothic" panose="020B0502020202020204" pitchFamily="34" charset="0"/>
              <a:ea typeface="MS Gothic" panose="020B0609070205080204" pitchFamily="49" charset="-128"/>
            </a:endParaRPr>
          </a:p>
        </p:txBody>
      </p:sp>
      <p:graphicFrame>
        <p:nvGraphicFramePr>
          <p:cNvPr id="6" name="Table 3"/>
          <p:cNvGraphicFramePr>
            <a:graphicFrameLocks noGrp="1"/>
          </p:cNvGraphicFramePr>
          <p:nvPr>
            <p:extLst>
              <p:ext uri="{D42A27DB-BD31-4B8C-83A1-F6EECF244321}">
                <p14:modId xmlns:p14="http://schemas.microsoft.com/office/powerpoint/2010/main" val="3001905754"/>
              </p:ext>
            </p:extLst>
          </p:nvPr>
        </p:nvGraphicFramePr>
        <p:xfrm>
          <a:off x="467744" y="3904234"/>
          <a:ext cx="8142858" cy="2139696"/>
        </p:xfrm>
        <a:graphic>
          <a:graphicData uri="http://schemas.openxmlformats.org/drawingml/2006/table">
            <a:tbl>
              <a:tblPr firstRow="1" firstCol="1" bandRow="1">
                <a:tableStyleId>{7DF18680-E054-41AD-8BC1-D1AEF772440D}</a:tableStyleId>
              </a:tblPr>
              <a:tblGrid>
                <a:gridCol w="4149797"/>
                <a:gridCol w="750350"/>
                <a:gridCol w="1072101"/>
                <a:gridCol w="669910"/>
                <a:gridCol w="750350"/>
                <a:gridCol w="750350"/>
              </a:tblGrid>
              <a:tr h="457200">
                <a:tc gridSpan="6">
                  <a:txBody>
                    <a:bodyPr/>
                    <a:lstStyle/>
                    <a:p>
                      <a:pPr marL="0" marR="0" algn="ctr">
                        <a:lnSpc>
                          <a:spcPct val="150000"/>
                        </a:lnSpc>
                        <a:spcBef>
                          <a:spcPts val="0"/>
                        </a:spcBef>
                        <a:spcAft>
                          <a:spcPts val="0"/>
                        </a:spcAft>
                      </a:pPr>
                      <a:r>
                        <a:rPr lang="en-US" sz="1600" dirty="0" smtClean="0">
                          <a:effectLst/>
                          <a:latin typeface="Century Gothic" panose="020B0502020202020204" pitchFamily="34" charset="0"/>
                        </a:rPr>
                        <a:t>Multiple regression analysis results   ,    N=84</a:t>
                      </a:r>
                      <a:endParaRPr lang="en-US" sz="1600" b="0" i="1" dirty="0">
                        <a:solidFill>
                          <a:schemeClr val="bg1"/>
                        </a:solidFill>
                        <a:effectLst/>
                        <a:latin typeface="Century Gothic" panose="020B0502020202020204" pitchFamily="34" charset="0"/>
                        <a:ea typeface="Calibri"/>
                        <a:cs typeface="Arial" pitchFamily="34"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lnSpc>
                          <a:spcPct val="150000"/>
                        </a:lnSpc>
                        <a:spcBef>
                          <a:spcPts val="0"/>
                        </a:spcBef>
                        <a:spcAft>
                          <a:spcPts val="0"/>
                        </a:spcAft>
                      </a:pPr>
                      <a:endParaRPr lang="en-US" sz="2000" b="0" i="1" dirty="0">
                        <a:solidFill>
                          <a:schemeClr val="bg1"/>
                        </a:solidFill>
                        <a:effectLst/>
                        <a:latin typeface="Arial" pitchFamily="34" charset="0"/>
                        <a:ea typeface="Calibri"/>
                        <a:cs typeface="Arial" pitchFamily="34" charset="0"/>
                      </a:endParaRPr>
                    </a:p>
                  </a:txBody>
                  <a:tcPr marL="68580" marR="68580" marT="0" marB="0">
                    <a:solidFill>
                      <a:schemeClr val="accent2">
                        <a:lumMod val="75000"/>
                      </a:schemeClr>
                    </a:solidFill>
                  </a:tcPr>
                </a:tc>
                <a:tc hMerge="1">
                  <a:txBody>
                    <a:bodyPr/>
                    <a:lstStyle/>
                    <a:p>
                      <a:pPr marL="0" marR="0" algn="ctr">
                        <a:lnSpc>
                          <a:spcPct val="150000"/>
                        </a:lnSpc>
                        <a:spcBef>
                          <a:spcPts val="0"/>
                        </a:spcBef>
                        <a:spcAft>
                          <a:spcPts val="0"/>
                        </a:spcAft>
                      </a:pPr>
                      <a:endParaRPr lang="en-US" sz="2000" b="0" i="1" dirty="0">
                        <a:solidFill>
                          <a:schemeClr val="bg1"/>
                        </a:solidFill>
                        <a:effectLst/>
                        <a:latin typeface="Arial" pitchFamily="34" charset="0"/>
                        <a:ea typeface="Calibri"/>
                        <a:cs typeface="Arial" pitchFamily="34" charset="0"/>
                      </a:endParaRPr>
                    </a:p>
                  </a:txBody>
                  <a:tcPr marL="68580" marR="68580" marT="0" marB="0">
                    <a:solidFill>
                      <a:schemeClr val="accent2">
                        <a:lumMod val="75000"/>
                      </a:schemeClr>
                    </a:solidFill>
                  </a:tcPr>
                </a:tc>
              </a:tr>
              <a:tr h="152400">
                <a:tc rowSpan="2">
                  <a:txBody>
                    <a:bodyPr/>
                    <a:lstStyle/>
                    <a:p>
                      <a:pPr marL="0" marR="0" algn="ctr">
                        <a:lnSpc>
                          <a:spcPct val="150000"/>
                        </a:lnSpc>
                        <a:spcBef>
                          <a:spcPts val="0"/>
                        </a:spcBef>
                        <a:spcAft>
                          <a:spcPts val="0"/>
                        </a:spcAft>
                      </a:pPr>
                      <a:r>
                        <a:rPr lang="en-US" sz="1600" dirty="0" smtClean="0">
                          <a:effectLst/>
                          <a:latin typeface="Century Gothic" panose="020B0502020202020204" pitchFamily="34" charset="0"/>
                        </a:rPr>
                        <a:t>Results</a:t>
                      </a:r>
                      <a:endParaRPr lang="en-US" sz="1600" b="0" dirty="0">
                        <a:solidFill>
                          <a:schemeClr val="tx1"/>
                        </a:solidFill>
                        <a:effectLst/>
                        <a:latin typeface="Century Gothic" panose="020B0502020202020204" pitchFamily="34" charset="0"/>
                        <a:ea typeface="Calibri"/>
                        <a:cs typeface="Arial" pitchFamily="34" charset="0"/>
                      </a:endParaRPr>
                    </a:p>
                  </a:txBody>
                  <a:tcPr marL="68580" marR="68580" marT="0" marB="0"/>
                </a:tc>
                <a:tc gridSpan="5">
                  <a:txBody>
                    <a:bodyPr/>
                    <a:lstStyle/>
                    <a:p>
                      <a:pPr marL="0" marR="0" algn="ctr">
                        <a:lnSpc>
                          <a:spcPct val="115000"/>
                        </a:lnSpc>
                        <a:spcBef>
                          <a:spcPts val="0"/>
                        </a:spcBef>
                        <a:spcAft>
                          <a:spcPts val="0"/>
                        </a:spcAft>
                      </a:pPr>
                      <a:r>
                        <a:rPr lang="en-US" sz="1600" dirty="0" smtClean="0">
                          <a:effectLst/>
                          <a:latin typeface="Century Gothic" panose="020B0502020202020204" pitchFamily="34" charset="0"/>
                        </a:rPr>
                        <a:t>Values</a:t>
                      </a:r>
                      <a:endParaRPr lang="en-US" sz="1600" b="0" dirty="0">
                        <a:solidFill>
                          <a:schemeClr val="tx1"/>
                        </a:solidFill>
                        <a:effectLst/>
                        <a:latin typeface="Century Gothic" panose="020B0502020202020204" pitchFamily="34" charset="0"/>
                        <a:ea typeface="Calibri"/>
                        <a:cs typeface="Arial" pitchFamily="34" charset="0"/>
                      </a:endParaRPr>
                    </a:p>
                  </a:txBody>
                  <a:tcPr marL="68580" marR="68580" marT="0" marB="0"/>
                </a:tc>
                <a:tc hMerge="1">
                  <a:txBody>
                    <a:bodyPr/>
                    <a:lstStyle/>
                    <a:p>
                      <a:pPr marL="0" marR="0" algn="ctr">
                        <a:lnSpc>
                          <a:spcPct val="115000"/>
                        </a:lnSpc>
                        <a:spcBef>
                          <a:spcPts val="0"/>
                        </a:spcBef>
                        <a:spcAft>
                          <a:spcPts val="0"/>
                        </a:spcAft>
                      </a:pPr>
                      <a:endParaRPr lang="en-US" sz="2000" b="0" dirty="0">
                        <a:solidFill>
                          <a:schemeClr val="tx1"/>
                        </a:solidFill>
                        <a:effectLst/>
                        <a:latin typeface="Arial" pitchFamily="34" charset="0"/>
                        <a:ea typeface="Calibri"/>
                        <a:cs typeface="Arial" pitchFamily="34" charset="0"/>
                      </a:endParaRPr>
                    </a:p>
                  </a:txBody>
                  <a:tcPr marL="68580" marR="68580" marT="0" marB="0">
                    <a:solidFill>
                      <a:schemeClr val="accent2">
                        <a:lumMod val="60000"/>
                        <a:lumOff val="40000"/>
                      </a:schemeClr>
                    </a:solidFill>
                  </a:tcPr>
                </a:tc>
                <a:tc hMerge="1">
                  <a:txBody>
                    <a:bodyPr/>
                    <a:lstStyle/>
                    <a:p>
                      <a:pPr marL="0" marR="0" algn="ctr">
                        <a:lnSpc>
                          <a:spcPct val="115000"/>
                        </a:lnSpc>
                        <a:spcBef>
                          <a:spcPts val="0"/>
                        </a:spcBef>
                        <a:spcAft>
                          <a:spcPts val="0"/>
                        </a:spcAft>
                      </a:pPr>
                      <a:endParaRPr lang="en-US" sz="2000" b="0" dirty="0">
                        <a:solidFill>
                          <a:schemeClr val="tx1"/>
                        </a:solidFill>
                        <a:effectLst/>
                        <a:latin typeface="Arial" pitchFamily="34" charset="0"/>
                        <a:ea typeface="Calibri"/>
                        <a:cs typeface="Arial" pitchFamily="34" charset="0"/>
                      </a:endParaRPr>
                    </a:p>
                  </a:txBody>
                  <a:tcPr marL="68580" marR="68580" marT="0" marB="0">
                    <a:solidFill>
                      <a:schemeClr val="accent2">
                        <a:lumMod val="60000"/>
                        <a:lumOff val="40000"/>
                      </a:schemeClr>
                    </a:solidFill>
                  </a:tcPr>
                </a:tc>
                <a:tc hMerge="1">
                  <a:txBody>
                    <a:bodyPr/>
                    <a:lstStyle/>
                    <a:p>
                      <a:pPr marL="0" marR="0" algn="ctr">
                        <a:lnSpc>
                          <a:spcPct val="115000"/>
                        </a:lnSpc>
                        <a:spcBef>
                          <a:spcPts val="0"/>
                        </a:spcBef>
                        <a:spcAft>
                          <a:spcPts val="0"/>
                        </a:spcAft>
                      </a:pPr>
                      <a:endParaRPr lang="en-US" sz="2000" b="0" dirty="0">
                        <a:solidFill>
                          <a:schemeClr val="tx1"/>
                        </a:solidFill>
                        <a:effectLst/>
                        <a:latin typeface="Arial" pitchFamily="34" charset="0"/>
                        <a:ea typeface="Calibri"/>
                        <a:cs typeface="Arial" pitchFamily="34" charset="0"/>
                      </a:endParaRPr>
                    </a:p>
                  </a:txBody>
                  <a:tcPr marL="68580" marR="68580" marT="0" marB="0">
                    <a:solidFill>
                      <a:schemeClr val="accent2">
                        <a:lumMod val="60000"/>
                        <a:lumOff val="40000"/>
                      </a:schemeClr>
                    </a:solidFill>
                  </a:tcPr>
                </a:tc>
                <a:tc hMerge="1">
                  <a:txBody>
                    <a:bodyPr/>
                    <a:lstStyle/>
                    <a:p>
                      <a:pPr marL="0" marR="0" algn="ctr">
                        <a:lnSpc>
                          <a:spcPct val="115000"/>
                        </a:lnSpc>
                        <a:spcBef>
                          <a:spcPts val="0"/>
                        </a:spcBef>
                        <a:spcAft>
                          <a:spcPts val="0"/>
                        </a:spcAft>
                      </a:pPr>
                      <a:endParaRPr lang="en-US" sz="2000" b="0" dirty="0">
                        <a:solidFill>
                          <a:schemeClr val="tx1"/>
                        </a:solidFill>
                        <a:effectLst/>
                        <a:latin typeface="Arial" pitchFamily="34" charset="0"/>
                        <a:ea typeface="Calibri"/>
                        <a:cs typeface="Arial" pitchFamily="34" charset="0"/>
                      </a:endParaRPr>
                    </a:p>
                  </a:txBody>
                  <a:tcPr marL="68580" marR="68580" marT="0" marB="0">
                    <a:solidFill>
                      <a:schemeClr val="accent2">
                        <a:lumMod val="60000"/>
                        <a:lumOff val="40000"/>
                      </a:schemeClr>
                    </a:solidFill>
                  </a:tcPr>
                </a:tc>
              </a:tr>
              <a:tr h="30480">
                <a:tc vMerge="1">
                  <a:txBody>
                    <a:bodyPr/>
                    <a:lstStyle/>
                    <a:p>
                      <a:pPr marL="0" marR="0" algn="ctr">
                        <a:lnSpc>
                          <a:spcPct val="115000"/>
                        </a:lnSpc>
                        <a:spcBef>
                          <a:spcPts val="0"/>
                        </a:spcBef>
                        <a:spcAft>
                          <a:spcPts val="0"/>
                        </a:spcAft>
                      </a:pPr>
                      <a:endParaRPr lang="en-US" sz="2000" b="0" dirty="0">
                        <a:solidFill>
                          <a:schemeClr val="tx1"/>
                        </a:solidFill>
                        <a:effectLst/>
                        <a:latin typeface="Arial" pitchFamily="34" charset="0"/>
                        <a:ea typeface="Calibri"/>
                        <a:cs typeface="Arial" pitchFamily="34" charset="0"/>
                      </a:endParaRPr>
                    </a:p>
                  </a:txBody>
                  <a:tcPr marL="68580" marR="68580" marT="0" marB="0">
                    <a:solidFill>
                      <a:schemeClr val="accent2">
                        <a:lumMod val="60000"/>
                        <a:lumOff val="40000"/>
                      </a:schemeClr>
                    </a:solidFill>
                  </a:tcPr>
                </a:tc>
                <a:tc>
                  <a:txBody>
                    <a:bodyPr/>
                    <a:lstStyle/>
                    <a:p>
                      <a:pPr marL="0" marR="0" algn="ctr">
                        <a:lnSpc>
                          <a:spcPct val="115000"/>
                        </a:lnSpc>
                        <a:spcBef>
                          <a:spcPts val="0"/>
                        </a:spcBef>
                        <a:spcAft>
                          <a:spcPts val="0"/>
                        </a:spcAft>
                      </a:pPr>
                      <a:r>
                        <a:rPr lang="en-US" sz="1600" dirty="0">
                          <a:effectLst/>
                          <a:latin typeface="Century Gothic" panose="020B0502020202020204" pitchFamily="34" charset="0"/>
                        </a:rPr>
                        <a:t>“B</a:t>
                      </a:r>
                      <a:r>
                        <a:rPr lang="en-US" sz="1600" dirty="0" smtClean="0">
                          <a:effectLst/>
                          <a:latin typeface="Century Gothic" panose="020B0502020202020204" pitchFamily="34" charset="0"/>
                        </a:rPr>
                        <a:t>”</a:t>
                      </a:r>
                      <a:endParaRPr lang="en-US" sz="1600" b="0" dirty="0">
                        <a:solidFill>
                          <a:schemeClr val="tx1"/>
                        </a:solidFill>
                        <a:effectLst/>
                        <a:latin typeface="Century Gothic" panose="020B0502020202020204" pitchFamily="34" charset="0"/>
                        <a:ea typeface="Calibri"/>
                        <a:cs typeface="Arial" pitchFamily="34" charset="0"/>
                      </a:endParaRPr>
                    </a:p>
                  </a:txBody>
                  <a:tcPr marL="68580" marR="68580" marT="0" marB="0"/>
                </a:tc>
                <a:tc>
                  <a:txBody>
                    <a:bodyPr/>
                    <a:lstStyle/>
                    <a:p>
                      <a:pPr marL="0" marR="0" algn="ctr">
                        <a:lnSpc>
                          <a:spcPct val="115000"/>
                        </a:lnSpc>
                        <a:spcBef>
                          <a:spcPts val="0"/>
                        </a:spcBef>
                        <a:spcAft>
                          <a:spcPts val="0"/>
                        </a:spcAft>
                      </a:pPr>
                      <a:r>
                        <a:rPr lang="en-US" sz="1600" dirty="0">
                          <a:effectLst/>
                          <a:latin typeface="Century Gothic" panose="020B0502020202020204" pitchFamily="34" charset="0"/>
                        </a:rPr>
                        <a:t>“T” </a:t>
                      </a:r>
                      <a:r>
                        <a:rPr lang="en-US" sz="1600" dirty="0" smtClean="0">
                          <a:effectLst/>
                          <a:latin typeface="Century Gothic" panose="020B0502020202020204" pitchFamily="34" charset="0"/>
                        </a:rPr>
                        <a:t>(84) </a:t>
                      </a:r>
                      <a:endParaRPr lang="en-US" sz="1600" b="0" dirty="0">
                        <a:solidFill>
                          <a:schemeClr val="tx1"/>
                        </a:solidFill>
                        <a:effectLst/>
                        <a:latin typeface="Century Gothic" panose="020B0502020202020204" pitchFamily="34" charset="0"/>
                        <a:ea typeface="Calibri"/>
                        <a:cs typeface="Arial" pitchFamily="34" charset="0"/>
                      </a:endParaRPr>
                    </a:p>
                  </a:txBody>
                  <a:tcPr marL="68580" marR="68580" marT="0" marB="0"/>
                </a:tc>
                <a:tc>
                  <a:txBody>
                    <a:bodyPr/>
                    <a:lstStyle/>
                    <a:p>
                      <a:pPr marL="0" marR="0" algn="ctr">
                        <a:lnSpc>
                          <a:spcPct val="115000"/>
                        </a:lnSpc>
                        <a:spcBef>
                          <a:spcPts val="0"/>
                        </a:spcBef>
                        <a:spcAft>
                          <a:spcPts val="0"/>
                        </a:spcAft>
                      </a:pPr>
                      <a:r>
                        <a:rPr lang="en-US" sz="1600" dirty="0">
                          <a:effectLst/>
                          <a:latin typeface="Century Gothic" panose="020B0502020202020204" pitchFamily="34" charset="0"/>
                        </a:rPr>
                        <a:t>“P</a:t>
                      </a:r>
                      <a:r>
                        <a:rPr lang="en-US" sz="1600" dirty="0" smtClean="0">
                          <a:effectLst/>
                          <a:latin typeface="Century Gothic" panose="020B0502020202020204" pitchFamily="34" charset="0"/>
                        </a:rPr>
                        <a:t>”</a:t>
                      </a:r>
                      <a:endParaRPr lang="en-US" sz="1600" b="0" dirty="0">
                        <a:solidFill>
                          <a:schemeClr val="tx1"/>
                        </a:solidFill>
                        <a:effectLst/>
                        <a:latin typeface="Century Gothic" panose="020B0502020202020204" pitchFamily="34" charset="0"/>
                        <a:ea typeface="Calibri"/>
                        <a:cs typeface="Arial" pitchFamily="34" charset="0"/>
                      </a:endParaRPr>
                    </a:p>
                  </a:txBody>
                  <a:tcPr marL="68580" marR="68580" marT="0" marB="0"/>
                </a:tc>
                <a:tc>
                  <a:txBody>
                    <a:bodyPr/>
                    <a:lstStyle/>
                    <a:p>
                      <a:pPr marL="0" marR="0" algn="ctr">
                        <a:lnSpc>
                          <a:spcPct val="115000"/>
                        </a:lnSpc>
                        <a:spcBef>
                          <a:spcPts val="0"/>
                        </a:spcBef>
                        <a:spcAft>
                          <a:spcPts val="0"/>
                        </a:spcAft>
                      </a:pPr>
                      <a:r>
                        <a:rPr lang="en-US" sz="1600" kern="1200" dirty="0" smtClean="0">
                          <a:effectLst/>
                          <a:latin typeface="Century Gothic" panose="020B0502020202020204" pitchFamily="34" charset="0"/>
                        </a:rPr>
                        <a:t>LLCI</a:t>
                      </a:r>
                      <a:endParaRPr lang="en-US" sz="1600" b="0" kern="1200" dirty="0">
                        <a:solidFill>
                          <a:schemeClr val="tx1"/>
                        </a:solidFill>
                        <a:effectLst/>
                        <a:latin typeface="Century Gothic" panose="020B0502020202020204" pitchFamily="34" charset="0"/>
                        <a:ea typeface="+mn-ea"/>
                        <a:cs typeface="Arial" pitchFamily="34" charset="0"/>
                      </a:endParaRPr>
                    </a:p>
                  </a:txBody>
                  <a:tcPr marL="68580" marR="68580" marT="0" marB="0"/>
                </a:tc>
                <a:tc>
                  <a:txBody>
                    <a:bodyPr/>
                    <a:lstStyle/>
                    <a:p>
                      <a:pPr marL="0" marR="0" algn="ctr">
                        <a:lnSpc>
                          <a:spcPct val="115000"/>
                        </a:lnSpc>
                        <a:spcBef>
                          <a:spcPts val="0"/>
                        </a:spcBef>
                        <a:spcAft>
                          <a:spcPts val="0"/>
                        </a:spcAft>
                      </a:pPr>
                      <a:r>
                        <a:rPr lang="en-US" sz="1600" kern="1200" dirty="0" smtClean="0">
                          <a:effectLst/>
                          <a:latin typeface="Century Gothic" panose="020B0502020202020204" pitchFamily="34" charset="0"/>
                        </a:rPr>
                        <a:t>ULCI</a:t>
                      </a:r>
                      <a:endParaRPr lang="en-US" sz="1600" b="0" kern="1200" dirty="0">
                        <a:solidFill>
                          <a:schemeClr val="tx1"/>
                        </a:solidFill>
                        <a:effectLst/>
                        <a:latin typeface="Century Gothic" panose="020B0502020202020204" pitchFamily="34" charset="0"/>
                        <a:ea typeface="+mn-ea"/>
                        <a:cs typeface="Arial" pitchFamily="34" charset="0"/>
                      </a:endParaRPr>
                    </a:p>
                  </a:txBody>
                  <a:tcPr marL="68580" marR="68580" marT="0" marB="0"/>
                </a:tc>
              </a:tr>
              <a:tr h="445455">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600" kern="1200" dirty="0" smtClean="0">
                          <a:effectLst/>
                          <a:latin typeface="Century Gothic" panose="020B0502020202020204" pitchFamily="34" charset="0"/>
                        </a:rPr>
                        <a:t>Number of MC features positively related to</a:t>
                      </a:r>
                      <a:r>
                        <a:rPr lang="en-US" sz="1600" dirty="0" smtClean="0">
                          <a:effectLst/>
                          <a:latin typeface="Century Gothic" panose="020B0502020202020204" pitchFamily="34" charset="0"/>
                        </a:rPr>
                        <a:t> </a:t>
                      </a:r>
                      <a:r>
                        <a:rPr lang="en-US" sz="1600" kern="1200" dirty="0" smtClean="0">
                          <a:effectLst/>
                          <a:latin typeface="Century Gothic" panose="020B0502020202020204" pitchFamily="34" charset="0"/>
                        </a:rPr>
                        <a:t>SE</a:t>
                      </a:r>
                      <a:endParaRPr lang="en-US" sz="1600" b="0" kern="1200" dirty="0">
                        <a:solidFill>
                          <a:schemeClr val="tx1"/>
                        </a:solidFill>
                        <a:effectLst/>
                        <a:latin typeface="Century Gothic" panose="020B0502020202020204" pitchFamily="34" charset="0"/>
                        <a:ea typeface="+mn-ea"/>
                        <a:cs typeface="Arial" pitchFamily="34" charset="0"/>
                      </a:endParaRPr>
                    </a:p>
                  </a:txBody>
                  <a:tcPr marL="68580" marR="68580" marT="0" marB="0"/>
                </a:tc>
                <a:tc>
                  <a:txBody>
                    <a:bodyPr/>
                    <a:lstStyle/>
                    <a:p>
                      <a:pPr marL="0" marR="0" algn="ctr">
                        <a:lnSpc>
                          <a:spcPct val="200000"/>
                        </a:lnSpc>
                        <a:spcBef>
                          <a:spcPts val="0"/>
                        </a:spcBef>
                        <a:spcAft>
                          <a:spcPts val="0"/>
                        </a:spcAft>
                      </a:pPr>
                      <a:r>
                        <a:rPr lang="en-US" sz="1600" kern="1200" dirty="0" smtClean="0">
                          <a:effectLst/>
                          <a:latin typeface="Century Gothic" panose="020B0502020202020204" pitchFamily="34" charset="0"/>
                        </a:rPr>
                        <a:t>0.78</a:t>
                      </a:r>
                      <a:endParaRPr lang="en-US" sz="1600" b="1" i="0" kern="1200" dirty="0">
                        <a:solidFill>
                          <a:schemeClr val="dk1"/>
                        </a:solidFill>
                        <a:effectLst/>
                        <a:latin typeface="Century Gothic" panose="020B0502020202020204" pitchFamily="34" charset="0"/>
                        <a:ea typeface="+mn-ea"/>
                        <a:cs typeface="Arial" pitchFamily="34" charset="0"/>
                      </a:endParaRPr>
                    </a:p>
                  </a:txBody>
                  <a:tcPr marL="68580" marR="68580" marT="0" marB="0"/>
                </a:tc>
                <a:tc>
                  <a:txBody>
                    <a:bodyPr/>
                    <a:lstStyle/>
                    <a:p>
                      <a:pPr marL="0" marR="0" algn="ctr">
                        <a:lnSpc>
                          <a:spcPct val="200000"/>
                        </a:lnSpc>
                        <a:spcBef>
                          <a:spcPts val="0"/>
                        </a:spcBef>
                        <a:spcAft>
                          <a:spcPts val="0"/>
                        </a:spcAft>
                      </a:pPr>
                      <a:r>
                        <a:rPr lang="en-US" sz="1600" kern="1200" dirty="0" smtClean="0">
                          <a:effectLst/>
                          <a:latin typeface="Century Gothic" panose="020B0502020202020204" pitchFamily="34" charset="0"/>
                        </a:rPr>
                        <a:t>2.39</a:t>
                      </a:r>
                      <a:endParaRPr lang="en-US" sz="1600" b="1" i="0" kern="1200" dirty="0">
                        <a:solidFill>
                          <a:schemeClr val="dk1"/>
                        </a:solidFill>
                        <a:effectLst/>
                        <a:latin typeface="Century Gothic" panose="020B0502020202020204" pitchFamily="34" charset="0"/>
                        <a:ea typeface="+mn-ea"/>
                        <a:cs typeface="Arial" pitchFamily="34" charset="0"/>
                      </a:endParaRPr>
                    </a:p>
                  </a:txBody>
                  <a:tcPr marL="68580" marR="68580" marT="0" marB="0"/>
                </a:tc>
                <a:tc>
                  <a:txBody>
                    <a:bodyPr/>
                    <a:lstStyle/>
                    <a:p>
                      <a:pPr marL="0" marR="0" algn="ctr">
                        <a:lnSpc>
                          <a:spcPct val="200000"/>
                        </a:lnSpc>
                        <a:spcBef>
                          <a:spcPts val="0"/>
                        </a:spcBef>
                        <a:spcAft>
                          <a:spcPts val="0"/>
                        </a:spcAft>
                      </a:pPr>
                      <a:r>
                        <a:rPr lang="en-US" sz="1600" kern="1200" dirty="0" smtClean="0">
                          <a:effectLst/>
                          <a:latin typeface="Century Gothic" panose="020B0502020202020204" pitchFamily="34" charset="0"/>
                        </a:rPr>
                        <a:t>0.01</a:t>
                      </a:r>
                      <a:endParaRPr lang="en-US" sz="1600" b="1" i="0" kern="1200" dirty="0">
                        <a:solidFill>
                          <a:schemeClr val="dk1"/>
                        </a:solidFill>
                        <a:effectLst/>
                        <a:latin typeface="Century Gothic" panose="020B0502020202020204" pitchFamily="34" charset="0"/>
                        <a:ea typeface="+mn-ea"/>
                        <a:cs typeface="Arial" pitchFamily="34" charset="0"/>
                      </a:endParaRPr>
                    </a:p>
                  </a:txBody>
                  <a:tcPr marL="68580" marR="68580" marT="0" marB="0"/>
                </a:tc>
                <a:tc>
                  <a:txBody>
                    <a:bodyPr/>
                    <a:lstStyle/>
                    <a:p>
                      <a:pPr marL="0" marR="0" algn="ctr">
                        <a:lnSpc>
                          <a:spcPct val="200000"/>
                        </a:lnSpc>
                        <a:spcBef>
                          <a:spcPts val="0"/>
                        </a:spcBef>
                        <a:spcAft>
                          <a:spcPts val="0"/>
                        </a:spcAft>
                      </a:pPr>
                      <a:r>
                        <a:rPr lang="en-US" sz="1600" kern="1200" dirty="0" smtClean="0">
                          <a:effectLst/>
                          <a:latin typeface="Century Gothic" panose="020B0502020202020204" pitchFamily="34" charset="0"/>
                        </a:rPr>
                        <a:t>0.13</a:t>
                      </a:r>
                      <a:endParaRPr lang="en-US" sz="1600" b="1" i="0" kern="1200" dirty="0">
                        <a:solidFill>
                          <a:schemeClr val="dk1"/>
                        </a:solidFill>
                        <a:effectLst/>
                        <a:latin typeface="Century Gothic" panose="020B0502020202020204" pitchFamily="34" charset="0"/>
                        <a:ea typeface="+mn-ea"/>
                        <a:cs typeface="Arial" pitchFamily="34" charset="0"/>
                      </a:endParaRPr>
                    </a:p>
                  </a:txBody>
                  <a:tcPr marL="68580" marR="68580" marT="0" marB="0"/>
                </a:tc>
                <a:tc>
                  <a:txBody>
                    <a:bodyPr/>
                    <a:lstStyle/>
                    <a:p>
                      <a:pPr marL="0" marR="0" algn="ctr">
                        <a:lnSpc>
                          <a:spcPct val="200000"/>
                        </a:lnSpc>
                        <a:spcBef>
                          <a:spcPts val="0"/>
                        </a:spcBef>
                        <a:spcAft>
                          <a:spcPts val="0"/>
                        </a:spcAft>
                      </a:pPr>
                      <a:r>
                        <a:rPr lang="en-US" sz="1600" kern="1200" dirty="0" smtClean="0">
                          <a:effectLst/>
                          <a:latin typeface="Century Gothic" panose="020B0502020202020204" pitchFamily="34" charset="0"/>
                        </a:rPr>
                        <a:t>1.44</a:t>
                      </a:r>
                      <a:endParaRPr lang="en-US" sz="1600" b="1" i="0" kern="1200" dirty="0">
                        <a:solidFill>
                          <a:schemeClr val="dk1"/>
                        </a:solidFill>
                        <a:effectLst/>
                        <a:latin typeface="Century Gothic" panose="020B0502020202020204" pitchFamily="34" charset="0"/>
                        <a:ea typeface="+mn-ea"/>
                        <a:cs typeface="Arial" pitchFamily="34" charset="0"/>
                      </a:endParaRPr>
                    </a:p>
                  </a:txBody>
                  <a:tcPr marL="68580" marR="68580" marT="0" marB="0"/>
                </a:tc>
              </a:tr>
              <a:tr h="418719">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600" kern="1200" dirty="0" smtClean="0">
                          <a:effectLst/>
                          <a:latin typeface="Century Gothic" panose="020B0502020202020204" pitchFamily="34" charset="0"/>
                        </a:rPr>
                        <a:t>Number</a:t>
                      </a:r>
                      <a:r>
                        <a:rPr lang="en-US" sz="1600" kern="1200" baseline="0" dirty="0" smtClean="0">
                          <a:effectLst/>
                          <a:latin typeface="Century Gothic" panose="020B0502020202020204" pitchFamily="34" charset="0"/>
                        </a:rPr>
                        <a:t> </a:t>
                      </a:r>
                      <a:r>
                        <a:rPr lang="en-US" sz="1600" kern="1200" dirty="0" smtClean="0">
                          <a:effectLst/>
                          <a:latin typeface="Century Gothic" panose="020B0502020202020204" pitchFamily="34" charset="0"/>
                        </a:rPr>
                        <a:t>of MC features </a:t>
                      </a:r>
                      <a:r>
                        <a:rPr lang="en-US" sz="1600" dirty="0" smtClean="0">
                          <a:effectLst/>
                          <a:latin typeface="Century Gothic" panose="020B0502020202020204" pitchFamily="34" charset="0"/>
                        </a:rPr>
                        <a:t>direct</a:t>
                      </a:r>
                      <a:r>
                        <a:rPr lang="en-US" sz="1600" baseline="0" dirty="0" smtClean="0">
                          <a:effectLst/>
                          <a:latin typeface="Century Gothic" panose="020B0502020202020204" pitchFamily="34" charset="0"/>
                        </a:rPr>
                        <a:t> negative effect on </a:t>
                      </a:r>
                      <a:r>
                        <a:rPr lang="en-US" sz="1600" kern="1200" dirty="0" smtClean="0">
                          <a:effectLst/>
                          <a:latin typeface="Century Gothic" panose="020B0502020202020204" pitchFamily="34" charset="0"/>
                        </a:rPr>
                        <a:t>WTP</a:t>
                      </a:r>
                      <a:endParaRPr lang="en-US" sz="1600" b="0" kern="1200" dirty="0">
                        <a:solidFill>
                          <a:schemeClr val="tx1"/>
                        </a:solidFill>
                        <a:effectLst/>
                        <a:latin typeface="Century Gothic" panose="020B0502020202020204" pitchFamily="34" charset="0"/>
                        <a:ea typeface="+mn-ea"/>
                        <a:cs typeface="Arial" pitchFamily="34" charset="0"/>
                      </a:endParaRPr>
                    </a:p>
                  </a:txBody>
                  <a:tcPr marL="68580" marR="68580" marT="0" marB="0"/>
                </a:tc>
                <a:tc>
                  <a:txBody>
                    <a:bodyPr/>
                    <a:lstStyle/>
                    <a:p>
                      <a:pPr marL="0" marR="0" algn="ctr">
                        <a:lnSpc>
                          <a:spcPct val="200000"/>
                        </a:lnSpc>
                        <a:spcBef>
                          <a:spcPts val="0"/>
                        </a:spcBef>
                        <a:spcAft>
                          <a:spcPts val="0"/>
                        </a:spcAft>
                      </a:pPr>
                      <a:r>
                        <a:rPr lang="en-US" sz="1600" kern="1200" dirty="0" smtClean="0">
                          <a:effectLst/>
                          <a:latin typeface="Century Gothic" panose="020B0502020202020204" pitchFamily="34" charset="0"/>
                        </a:rPr>
                        <a:t>-1.46</a:t>
                      </a:r>
                      <a:endParaRPr lang="en-US" sz="1600" b="1" i="0" kern="1200" dirty="0">
                        <a:solidFill>
                          <a:schemeClr val="dk1"/>
                        </a:solidFill>
                        <a:effectLst/>
                        <a:latin typeface="Century Gothic" panose="020B0502020202020204" pitchFamily="34" charset="0"/>
                        <a:ea typeface="+mn-ea"/>
                        <a:cs typeface="Arial" pitchFamily="34" charset="0"/>
                      </a:endParaRPr>
                    </a:p>
                  </a:txBody>
                  <a:tcPr marL="68580" marR="68580" marT="0" marB="0"/>
                </a:tc>
                <a:tc>
                  <a:txBody>
                    <a:bodyPr/>
                    <a:lstStyle/>
                    <a:p>
                      <a:pPr marL="0" marR="0" algn="ctr">
                        <a:lnSpc>
                          <a:spcPct val="200000"/>
                        </a:lnSpc>
                        <a:spcBef>
                          <a:spcPts val="0"/>
                        </a:spcBef>
                        <a:spcAft>
                          <a:spcPts val="0"/>
                        </a:spcAft>
                      </a:pPr>
                      <a:r>
                        <a:rPr lang="en-US" sz="1600" kern="1200" dirty="0" smtClean="0">
                          <a:effectLst/>
                          <a:latin typeface="Century Gothic" panose="020B0502020202020204" pitchFamily="34" charset="0"/>
                        </a:rPr>
                        <a:t>5.29</a:t>
                      </a:r>
                      <a:endParaRPr lang="en-US" sz="1600" b="1" i="0" kern="1200" dirty="0">
                        <a:solidFill>
                          <a:schemeClr val="dk1"/>
                        </a:solidFill>
                        <a:effectLst/>
                        <a:latin typeface="Century Gothic" panose="020B0502020202020204" pitchFamily="34" charset="0"/>
                        <a:ea typeface="+mn-ea"/>
                        <a:cs typeface="Arial" pitchFamily="34" charset="0"/>
                      </a:endParaRPr>
                    </a:p>
                  </a:txBody>
                  <a:tcPr marL="68580" marR="68580" marT="0" marB="0"/>
                </a:tc>
                <a:tc>
                  <a:txBody>
                    <a:bodyPr/>
                    <a:lstStyle/>
                    <a:p>
                      <a:pPr marL="0" marR="0" algn="ctr">
                        <a:lnSpc>
                          <a:spcPct val="200000"/>
                        </a:lnSpc>
                        <a:spcBef>
                          <a:spcPts val="0"/>
                        </a:spcBef>
                        <a:spcAft>
                          <a:spcPts val="0"/>
                        </a:spcAft>
                      </a:pPr>
                      <a:r>
                        <a:rPr lang="en-US" sz="1600" kern="1200" dirty="0" smtClean="0">
                          <a:effectLst/>
                          <a:latin typeface="Century Gothic" panose="020B0502020202020204" pitchFamily="34" charset="0"/>
                        </a:rPr>
                        <a:t>0.00</a:t>
                      </a:r>
                      <a:endParaRPr lang="en-US" sz="1600" b="1" i="0" kern="1200" dirty="0">
                        <a:solidFill>
                          <a:schemeClr val="dk1"/>
                        </a:solidFill>
                        <a:effectLst/>
                        <a:latin typeface="Century Gothic" panose="020B0502020202020204" pitchFamily="34" charset="0"/>
                        <a:ea typeface="+mn-ea"/>
                        <a:cs typeface="Arial" pitchFamily="34" charset="0"/>
                      </a:endParaRPr>
                    </a:p>
                  </a:txBody>
                  <a:tcPr marL="68580" marR="68580" marT="0" marB="0"/>
                </a:tc>
                <a:tc>
                  <a:txBody>
                    <a:bodyPr/>
                    <a:lstStyle/>
                    <a:p>
                      <a:pPr marL="0" marR="0" algn="ctr">
                        <a:lnSpc>
                          <a:spcPct val="200000"/>
                        </a:lnSpc>
                        <a:spcBef>
                          <a:spcPts val="0"/>
                        </a:spcBef>
                        <a:spcAft>
                          <a:spcPts val="0"/>
                        </a:spcAft>
                      </a:pPr>
                      <a:r>
                        <a:rPr lang="en-US" sz="1600" kern="1200" dirty="0" smtClean="0">
                          <a:effectLst/>
                          <a:latin typeface="Century Gothic" panose="020B0502020202020204" pitchFamily="34" charset="0"/>
                        </a:rPr>
                        <a:t>-2.13</a:t>
                      </a:r>
                      <a:endParaRPr lang="en-US" sz="1600" b="1" i="0" kern="1200" dirty="0">
                        <a:solidFill>
                          <a:schemeClr val="dk1"/>
                        </a:solidFill>
                        <a:effectLst/>
                        <a:latin typeface="Century Gothic" panose="020B0502020202020204" pitchFamily="34" charset="0"/>
                        <a:ea typeface="+mn-ea"/>
                        <a:cs typeface="Arial" pitchFamily="34" charset="0"/>
                      </a:endParaRPr>
                    </a:p>
                  </a:txBody>
                  <a:tcPr marL="68580" marR="68580" marT="0" marB="0"/>
                </a:tc>
                <a:tc>
                  <a:txBody>
                    <a:bodyPr/>
                    <a:lstStyle/>
                    <a:p>
                      <a:pPr marL="0" marR="0" algn="ctr">
                        <a:lnSpc>
                          <a:spcPct val="200000"/>
                        </a:lnSpc>
                        <a:spcBef>
                          <a:spcPts val="0"/>
                        </a:spcBef>
                        <a:spcAft>
                          <a:spcPts val="0"/>
                        </a:spcAft>
                      </a:pPr>
                      <a:r>
                        <a:rPr lang="en-US" sz="1600" kern="1200" dirty="0" smtClean="0">
                          <a:effectLst/>
                          <a:latin typeface="Century Gothic" panose="020B0502020202020204" pitchFamily="34" charset="0"/>
                        </a:rPr>
                        <a:t>-1.46</a:t>
                      </a:r>
                      <a:endParaRPr lang="en-US" sz="1600" b="1" i="0" kern="1200" dirty="0">
                        <a:solidFill>
                          <a:schemeClr val="dk1"/>
                        </a:solidFill>
                        <a:effectLst/>
                        <a:latin typeface="Century Gothic" panose="020B0502020202020204" pitchFamily="34" charset="0"/>
                        <a:ea typeface="+mn-ea"/>
                        <a:cs typeface="Arial" pitchFamily="34" charset="0"/>
                      </a:endParaRPr>
                    </a:p>
                  </a:txBody>
                  <a:tcPr marL="68580" marR="68580" marT="0" marB="0"/>
                </a:tc>
              </a:tr>
            </a:tbl>
          </a:graphicData>
        </a:graphic>
      </p:graphicFrame>
    </p:spTree>
    <p:extLst>
      <p:ext uri="{BB962C8B-B14F-4D97-AF65-F5344CB8AC3E}">
        <p14:creationId xmlns:p14="http://schemas.microsoft.com/office/powerpoint/2010/main" val="15943787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760" y="274320"/>
            <a:ext cx="7924800" cy="808038"/>
          </a:xfrm>
        </p:spPr>
        <p:txBody>
          <a:bodyPr>
            <a:normAutofit/>
          </a:bodyPr>
          <a:lstStyle/>
          <a:p>
            <a:r>
              <a:rPr lang="en-US" sz="2000" dirty="0">
                <a:solidFill>
                  <a:schemeClr val="tx1">
                    <a:lumMod val="95000"/>
                  </a:schemeClr>
                </a:solidFill>
                <a:latin typeface="Century Gothic" panose="020B0502020202020204" pitchFamily="34" charset="0"/>
                <a:ea typeface="MS Gothic" panose="020B0609070205080204" pitchFamily="49" charset="-128"/>
              </a:rPr>
              <a:t>Discussion and conclusion</a:t>
            </a:r>
          </a:p>
        </p:txBody>
      </p:sp>
      <p:sp>
        <p:nvSpPr>
          <p:cNvPr id="3" name="Content Placeholder 2"/>
          <p:cNvSpPr>
            <a:spLocks noGrp="1"/>
          </p:cNvSpPr>
          <p:nvPr>
            <p:ph sz="quarter" idx="13"/>
          </p:nvPr>
        </p:nvSpPr>
        <p:spPr>
          <a:xfrm>
            <a:off x="419100" y="1371600"/>
            <a:ext cx="8305800" cy="5334000"/>
          </a:xfrm>
        </p:spPr>
        <p:txBody>
          <a:bodyPr>
            <a:normAutofit fontScale="92500" lnSpcReduction="10000"/>
          </a:bodyPr>
          <a:lstStyle/>
          <a:p>
            <a:pPr>
              <a:buClr>
                <a:schemeClr val="tx2">
                  <a:lumMod val="50000"/>
                </a:schemeClr>
              </a:buClr>
              <a:buSzPct val="70000"/>
              <a:buFont typeface="Wingdings" pitchFamily="2" charset="2"/>
              <a:buChar char="v"/>
            </a:pPr>
            <a:endPar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endParaRPr>
          </a:p>
          <a:p>
            <a:pPr>
              <a:buClr>
                <a:schemeClr val="tx2">
                  <a:lumMod val="50000"/>
                </a:schemeClr>
              </a:buClr>
              <a:buSzPct val="70000"/>
              <a:buFont typeface="Wingdings" pitchFamily="2" charset="2"/>
              <a:buChar char="v"/>
            </a:pPr>
            <a:r>
              <a:rPr lang="en-US" sz="1600" spc="50" dirty="0" smtClean="0">
                <a:solidFill>
                  <a:schemeClr val="tx1">
                    <a:lumMod val="95000"/>
                  </a:schemeClr>
                </a:solidFill>
                <a:latin typeface="Century Gothic" panose="020B0502020202020204" pitchFamily="34" charset="0"/>
                <a:ea typeface="MS Gothic" panose="020B0609070205080204" pitchFamily="49" charset="-128"/>
              </a:rPr>
              <a:t>Partially confirm  </a:t>
            </a:r>
            <a:r>
              <a:rPr lang="en-US" sz="1600" spc="50" dirty="0">
                <a:solidFill>
                  <a:schemeClr val="tx1">
                    <a:lumMod val="95000"/>
                  </a:schemeClr>
                </a:solidFill>
                <a:latin typeface="Century Gothic" panose="020B0502020202020204" pitchFamily="34" charset="0"/>
                <a:ea typeface="MS Gothic" panose="020B0609070205080204" pitchFamily="49" charset="-128"/>
              </a:rPr>
              <a:t>Franke and </a:t>
            </a:r>
            <a:r>
              <a:rPr lang="en-US" sz="1600" spc="50" dirty="0" err="1" smtClean="0">
                <a:solidFill>
                  <a:schemeClr val="tx1">
                    <a:lumMod val="95000"/>
                  </a:schemeClr>
                </a:solidFill>
                <a:latin typeface="Century Gothic" panose="020B0502020202020204" pitchFamily="34" charset="0"/>
                <a:ea typeface="MS Gothic" panose="020B0609070205080204" pitchFamily="49" charset="-128"/>
              </a:rPr>
              <a:t>Schreier’s</a:t>
            </a:r>
            <a:r>
              <a:rPr lang="en-US" sz="1600" spc="50" dirty="0">
                <a:solidFill>
                  <a:schemeClr val="tx1">
                    <a:lumMod val="95000"/>
                  </a:schemeClr>
                </a:solidFill>
                <a:latin typeface="Century Gothic" panose="020B0502020202020204" pitchFamily="34" charset="0"/>
                <a:ea typeface="MS Gothic" panose="020B0609070205080204" pitchFamily="49" charset="-128"/>
              </a:rPr>
              <a:t> </a:t>
            </a:r>
            <a:r>
              <a:rPr lang="en-US" sz="1600" spc="50" dirty="0" smtClean="0">
                <a:solidFill>
                  <a:schemeClr val="tx1">
                    <a:lumMod val="95000"/>
                  </a:schemeClr>
                </a:solidFill>
                <a:latin typeface="Century Gothic" panose="020B0502020202020204" pitchFamily="34" charset="0"/>
                <a:ea typeface="MS Gothic" panose="020B0609070205080204" pitchFamily="49" charset="-128"/>
              </a:rPr>
              <a:t>(2008) results </a:t>
            </a:r>
          </a:p>
          <a:p>
            <a:pPr>
              <a:buClr>
                <a:schemeClr val="tx2">
                  <a:lumMod val="50000"/>
                </a:schemeClr>
              </a:buClr>
              <a:buSzPct val="70000"/>
              <a:buFont typeface="Wingdings" pitchFamily="2" charset="2"/>
              <a:buChar char="v"/>
            </a:pPr>
            <a:endParaRPr lang="en-US" sz="1600" spc="50" dirty="0" smtClean="0">
              <a:solidFill>
                <a:schemeClr val="tx1">
                  <a:lumMod val="95000"/>
                </a:schemeClr>
              </a:solidFill>
              <a:latin typeface="Century Gothic" panose="020B0502020202020204" pitchFamily="34" charset="0"/>
              <a:ea typeface="MS Gothic" panose="020B0609070205080204" pitchFamily="49" charset="-128"/>
            </a:endParaRPr>
          </a:p>
          <a:p>
            <a:pPr>
              <a:buClr>
                <a:schemeClr val="tx2">
                  <a:lumMod val="50000"/>
                </a:schemeClr>
              </a:buClr>
              <a:buSzPct val="70000"/>
              <a:buFont typeface="Wingdings" pitchFamily="2" charset="2"/>
              <a:buChar char="v"/>
            </a:pP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Customization </a:t>
            </a:r>
            <a:r>
              <a:rPr lang="en-US" sz="1600" spc="50" dirty="0">
                <a:solidFill>
                  <a:schemeClr val="tx1">
                    <a:lumMod val="95000"/>
                  </a:schemeClr>
                </a:solidFill>
                <a:latin typeface="Century Gothic" panose="020B0502020202020204" pitchFamily="34" charset="0"/>
                <a:ea typeface="MS Gothic" panose="020B0609070205080204" pitchFamily="49" charset="-128"/>
                <a:cs typeface="+mj-cs"/>
              </a:rPr>
              <a:t>is an efficient marketing tool to enhance consumer intention to pay the premium price</a:t>
            </a: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a:t>
            </a:r>
            <a:endParaRPr lang="en-US" sz="1600" spc="50" dirty="0">
              <a:solidFill>
                <a:schemeClr val="tx1">
                  <a:lumMod val="95000"/>
                </a:schemeClr>
              </a:solidFill>
              <a:latin typeface="Century Gothic" panose="020B0502020202020204" pitchFamily="34" charset="0"/>
              <a:ea typeface="MS Gothic" panose="020B0609070205080204" pitchFamily="49" charset="-128"/>
              <a:cs typeface="+mj-cs"/>
            </a:endParaRPr>
          </a:p>
          <a:p>
            <a:pPr>
              <a:buClr>
                <a:schemeClr val="tx2">
                  <a:lumMod val="50000"/>
                </a:schemeClr>
              </a:buClr>
              <a:buSzPct val="70000"/>
              <a:buFont typeface="Wingdings" pitchFamily="2" charset="2"/>
              <a:buChar char="v"/>
            </a:pP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Customization </a:t>
            </a:r>
            <a:r>
              <a:rPr lang="en-US" sz="1600" spc="50" dirty="0">
                <a:solidFill>
                  <a:schemeClr val="tx1">
                    <a:lumMod val="95000"/>
                  </a:schemeClr>
                </a:solidFill>
                <a:latin typeface="Century Gothic" panose="020B0502020202020204" pitchFamily="34" charset="0"/>
                <a:ea typeface="MS Gothic" panose="020B0609070205080204" pitchFamily="49" charset="-128"/>
                <a:cs typeface="+mj-cs"/>
              </a:rPr>
              <a:t>is positively associated with SE level and indirectly impacts WTP.</a:t>
            </a:r>
          </a:p>
          <a:p>
            <a:pPr>
              <a:buClr>
                <a:schemeClr val="tx2">
                  <a:lumMod val="50000"/>
                </a:schemeClr>
              </a:buClr>
              <a:buSzPct val="70000"/>
              <a:buFont typeface="Wingdings" pitchFamily="2" charset="2"/>
              <a:buChar char="v"/>
            </a:pPr>
            <a:endParaRPr lang="en-US" sz="1600" spc="50" dirty="0">
              <a:solidFill>
                <a:schemeClr val="tx1">
                  <a:lumMod val="95000"/>
                </a:schemeClr>
              </a:solidFill>
              <a:latin typeface="Century Gothic" panose="020B0502020202020204" pitchFamily="34" charset="0"/>
              <a:ea typeface="MS Gothic" panose="020B0609070205080204" pitchFamily="49" charset="-128"/>
              <a:cs typeface="+mj-cs"/>
            </a:endParaRPr>
          </a:p>
          <a:p>
            <a:pPr>
              <a:buClr>
                <a:schemeClr val="tx2">
                  <a:lumMod val="50000"/>
                </a:schemeClr>
              </a:buClr>
              <a:buSzPct val="70000"/>
              <a:buFont typeface="Wingdings" pitchFamily="2" charset="2"/>
              <a:buChar char="v"/>
            </a:pPr>
            <a:r>
              <a:rPr lang="en-US" sz="1600" spc="50" dirty="0">
                <a:solidFill>
                  <a:schemeClr val="tx1">
                    <a:lumMod val="95000"/>
                  </a:schemeClr>
                </a:solidFill>
                <a:latin typeface="Century Gothic" panose="020B0502020202020204" pitchFamily="34" charset="0"/>
                <a:ea typeface="MS Gothic" panose="020B0609070205080204" pitchFamily="49" charset="-128"/>
                <a:cs typeface="+mj-cs"/>
              </a:rPr>
              <a:t>Customization is important for both luxury and non-luxury products</a:t>
            </a: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a:t>
            </a:r>
          </a:p>
          <a:p>
            <a:pPr>
              <a:buClr>
                <a:schemeClr val="tx2">
                  <a:lumMod val="50000"/>
                </a:schemeClr>
              </a:buClr>
              <a:buSzPct val="70000"/>
              <a:buFont typeface="Wingdings" pitchFamily="2" charset="2"/>
              <a:buChar char="v"/>
            </a:pPr>
            <a:endParaRPr lang="en-US" sz="1600" spc="50" dirty="0">
              <a:solidFill>
                <a:schemeClr val="tx1">
                  <a:lumMod val="95000"/>
                </a:schemeClr>
              </a:solidFill>
              <a:latin typeface="Century Gothic" panose="020B0502020202020204" pitchFamily="34" charset="0"/>
              <a:ea typeface="MS Gothic" panose="020B0609070205080204" pitchFamily="49" charset="-128"/>
              <a:cs typeface="+mj-cs"/>
            </a:endParaRPr>
          </a:p>
          <a:p>
            <a:pPr>
              <a:buClr>
                <a:schemeClr val="tx2">
                  <a:lumMod val="50000"/>
                </a:schemeClr>
              </a:buClr>
              <a:buSzPct val="70000"/>
              <a:buFont typeface="Wingdings" pitchFamily="2" charset="2"/>
              <a:buChar char="v"/>
            </a:pP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Two dimensions </a:t>
            </a:r>
            <a:r>
              <a:rPr lang="en-US" sz="1600" spc="50" dirty="0">
                <a:solidFill>
                  <a:schemeClr val="tx1">
                    <a:lumMod val="95000"/>
                  </a:schemeClr>
                </a:solidFill>
                <a:latin typeface="Century Gothic" panose="020B0502020202020204" pitchFamily="34" charset="0"/>
                <a:ea typeface="MS Gothic" panose="020B0609070205080204" pitchFamily="49" charset="-128"/>
                <a:cs typeface="+mj-cs"/>
              </a:rPr>
              <a:t>of SE: symbolic interactionist values and efficiency, expertise( Holbrook?) </a:t>
            </a:r>
          </a:p>
          <a:p>
            <a:pPr>
              <a:buClr>
                <a:schemeClr val="tx2">
                  <a:lumMod val="50000"/>
                </a:schemeClr>
              </a:buClr>
              <a:buSzPct val="70000"/>
              <a:buFont typeface="Wingdings" pitchFamily="2" charset="2"/>
              <a:buChar char="v"/>
            </a:pPr>
            <a:endParaRPr lang="en-US" sz="1600" spc="50" dirty="0">
              <a:solidFill>
                <a:schemeClr val="tx1">
                  <a:lumMod val="95000"/>
                </a:schemeClr>
              </a:solidFill>
              <a:latin typeface="Century Gothic" panose="020B0502020202020204" pitchFamily="34" charset="0"/>
              <a:ea typeface="MS Gothic" panose="020B0609070205080204" pitchFamily="49" charset="-128"/>
              <a:cs typeface="+mj-cs"/>
            </a:endParaRPr>
          </a:p>
          <a:p>
            <a:pPr>
              <a:buClr>
                <a:schemeClr val="tx2">
                  <a:lumMod val="50000"/>
                </a:schemeClr>
              </a:buClr>
              <a:buSzPct val="70000"/>
              <a:buFont typeface="Wingdings" pitchFamily="2" charset="2"/>
              <a:buChar char="v"/>
            </a:pP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Participants </a:t>
            </a:r>
            <a:r>
              <a:rPr lang="en-US" sz="1600" spc="50" dirty="0">
                <a:solidFill>
                  <a:schemeClr val="tx1">
                    <a:lumMod val="95000"/>
                  </a:schemeClr>
                </a:solidFill>
                <a:latin typeface="Century Gothic" panose="020B0502020202020204" pitchFamily="34" charset="0"/>
                <a:ea typeface="MS Gothic" panose="020B0609070205080204" pitchFamily="49" charset="-128"/>
                <a:cs typeface="+mj-cs"/>
              </a:rPr>
              <a:t>in the luxury type were more interested in personalizing hedonic features</a:t>
            </a: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 Co-value creation in both aesthetic and efficient. </a:t>
            </a:r>
          </a:p>
          <a:p>
            <a:pPr>
              <a:buClr>
                <a:schemeClr val="tx2">
                  <a:lumMod val="50000"/>
                </a:schemeClr>
              </a:buClr>
              <a:buSzPct val="70000"/>
              <a:buFont typeface="Wingdings" pitchFamily="2" charset="2"/>
              <a:buChar char="v"/>
            </a:pP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Increasing the number of choices in the customization</a:t>
            </a:r>
          </a:p>
          <a:p>
            <a:pPr lvl="1">
              <a:buClr>
                <a:schemeClr val="tx2">
                  <a:lumMod val="50000"/>
                </a:schemeClr>
              </a:buClr>
              <a:buSzPct val="70000"/>
              <a:buFont typeface="Wingdings" pitchFamily="2" charset="2"/>
              <a:buChar char="Ø"/>
            </a:pP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Increasing </a:t>
            </a:r>
            <a:r>
              <a:rPr lang="en-US" sz="1600" spc="50" dirty="0">
                <a:solidFill>
                  <a:schemeClr val="tx1">
                    <a:lumMod val="95000"/>
                  </a:schemeClr>
                </a:solidFill>
                <a:latin typeface="Century Gothic" panose="020B0502020202020204" pitchFamily="34" charset="0"/>
                <a:ea typeface="MS Gothic" panose="020B0609070205080204" pitchFamily="49" charset="-128"/>
                <a:cs typeface="+mj-cs"/>
              </a:rPr>
              <a:t>spotlight effect’s level </a:t>
            </a:r>
          </a:p>
          <a:p>
            <a:pPr lvl="1">
              <a:buClr>
                <a:schemeClr val="tx2">
                  <a:lumMod val="50000"/>
                </a:schemeClr>
              </a:buClr>
              <a:buSzPct val="70000"/>
              <a:buFont typeface="Wingdings" pitchFamily="2" charset="2"/>
              <a:buChar char="Ø"/>
            </a:pPr>
            <a:r>
              <a:rPr lang="en-US" sz="1600" spc="50" dirty="0">
                <a:solidFill>
                  <a:schemeClr val="tx1">
                    <a:lumMod val="95000"/>
                  </a:schemeClr>
                </a:solidFill>
                <a:latin typeface="Century Gothic" panose="020B0502020202020204" pitchFamily="34" charset="0"/>
                <a:ea typeface="MS Gothic" panose="020B0609070205080204" pitchFamily="49" charset="-128"/>
                <a:cs typeface="+mj-cs"/>
              </a:rPr>
              <a:t>Negative direct effect on the level of the WTP. </a:t>
            </a:r>
          </a:p>
        </p:txBody>
      </p:sp>
    </p:spTree>
    <p:extLst>
      <p:ext uri="{BB962C8B-B14F-4D97-AF65-F5344CB8AC3E}">
        <p14:creationId xmlns:p14="http://schemas.microsoft.com/office/powerpoint/2010/main" val="4863254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304800"/>
            <a:ext cx="7924800" cy="731838"/>
          </a:xfrm>
        </p:spPr>
        <p:txBody>
          <a:bodyPr>
            <a:normAutofit/>
          </a:bodyPr>
          <a:lstStyle/>
          <a:p>
            <a:pPr lvl="0"/>
            <a:r>
              <a:rPr lang="en-US" sz="2000" dirty="0" err="1" smtClean="0">
                <a:solidFill>
                  <a:schemeClr val="tx1">
                    <a:lumMod val="95000"/>
                  </a:schemeClr>
                </a:solidFill>
                <a:latin typeface="Century Gothic" panose="020B0502020202020204" pitchFamily="34" charset="0"/>
                <a:ea typeface="MS Gothic" panose="020B0609070205080204" pitchFamily="49" charset="-128"/>
              </a:rPr>
              <a:t>LimitationS</a:t>
            </a:r>
            <a:r>
              <a:rPr lang="en-US" sz="2000" smtClean="0">
                <a:solidFill>
                  <a:schemeClr val="tx1">
                    <a:lumMod val="95000"/>
                  </a:schemeClr>
                </a:solidFill>
                <a:latin typeface="Century Gothic" panose="020B0502020202020204" pitchFamily="34" charset="0"/>
                <a:ea typeface="MS Gothic" panose="020B0609070205080204" pitchFamily="49" charset="-128"/>
              </a:rPr>
              <a:t> and </a:t>
            </a:r>
            <a:r>
              <a:rPr lang="en-US" sz="2000" dirty="0">
                <a:solidFill>
                  <a:schemeClr val="tx1">
                    <a:lumMod val="95000"/>
                  </a:schemeClr>
                </a:solidFill>
                <a:latin typeface="Century Gothic" panose="020B0502020202020204" pitchFamily="34" charset="0"/>
                <a:ea typeface="MS Gothic" panose="020B0609070205080204" pitchFamily="49" charset="-128"/>
              </a:rPr>
              <a:t>future research </a:t>
            </a:r>
          </a:p>
        </p:txBody>
      </p:sp>
      <p:sp>
        <p:nvSpPr>
          <p:cNvPr id="3" name="Content Placeholder 2"/>
          <p:cNvSpPr>
            <a:spLocks noGrp="1"/>
          </p:cNvSpPr>
          <p:nvPr>
            <p:ph sz="quarter" idx="13"/>
          </p:nvPr>
        </p:nvSpPr>
        <p:spPr/>
        <p:txBody>
          <a:bodyPr/>
          <a:lstStyle/>
          <a:p>
            <a:r>
              <a:rPr lang="en-US" sz="1500" spc="50" dirty="0">
                <a:solidFill>
                  <a:schemeClr val="tx1">
                    <a:lumMod val="95000"/>
                  </a:schemeClr>
                </a:solidFill>
                <a:latin typeface="Century Gothic" panose="020B0502020202020204" pitchFamily="34" charset="0"/>
                <a:ea typeface="MS Gothic" panose="020B0609070205080204" pitchFamily="49" charset="-128"/>
              </a:rPr>
              <a:t>Investigate the spotlight process ( pride, overconfidence, relationship reciprocity)</a:t>
            </a:r>
          </a:p>
          <a:p>
            <a:r>
              <a:rPr lang="en-US" sz="1500" spc="50" dirty="0">
                <a:solidFill>
                  <a:schemeClr val="tx1">
                    <a:lumMod val="95000"/>
                  </a:schemeClr>
                </a:solidFill>
                <a:latin typeface="Century Gothic" panose="020B0502020202020204" pitchFamily="34" charset="0"/>
                <a:ea typeface="MS Gothic" panose="020B0609070205080204" pitchFamily="49" charset="-128"/>
              </a:rPr>
              <a:t>Measure others perception </a:t>
            </a:r>
            <a:r>
              <a:rPr lang="en-US" sz="1500" spc="50" dirty="0" smtClean="0">
                <a:solidFill>
                  <a:schemeClr val="tx1">
                    <a:lumMod val="95000"/>
                  </a:schemeClr>
                </a:solidFill>
                <a:latin typeface="Century Gothic" panose="020B0502020202020204" pitchFamily="34" charset="0"/>
                <a:ea typeface="MS Gothic" panose="020B0609070205080204" pitchFamily="49" charset="-128"/>
              </a:rPr>
              <a:t>of self designed product in lab conditions ( comparison with the “ real perception”) </a:t>
            </a:r>
            <a:endParaRPr lang="en-US" sz="1500" spc="50" dirty="0">
              <a:solidFill>
                <a:schemeClr val="tx1">
                  <a:lumMod val="95000"/>
                </a:schemeClr>
              </a:solidFill>
              <a:latin typeface="Century Gothic" panose="020B0502020202020204" pitchFamily="34" charset="0"/>
              <a:ea typeface="MS Gothic" panose="020B0609070205080204" pitchFamily="49" charset="-128"/>
            </a:endParaRPr>
          </a:p>
          <a:p>
            <a:r>
              <a:rPr lang="en-US" sz="1500" spc="50" dirty="0">
                <a:solidFill>
                  <a:schemeClr val="tx1">
                    <a:lumMod val="95000"/>
                  </a:schemeClr>
                </a:solidFill>
                <a:latin typeface="Century Gothic" panose="020B0502020202020204" pitchFamily="34" charset="0"/>
                <a:ea typeface="MS Gothic" panose="020B0609070205080204" pitchFamily="49" charset="-128"/>
              </a:rPr>
              <a:t>Non linear relationship between MC and WTP (through SE</a:t>
            </a:r>
            <a:r>
              <a:rPr lang="en-US" sz="1500" spc="50" dirty="0" smtClean="0">
                <a:solidFill>
                  <a:schemeClr val="tx1">
                    <a:lumMod val="95000"/>
                  </a:schemeClr>
                </a:solidFill>
                <a:latin typeface="Century Gothic" panose="020B0502020202020204" pitchFamily="34" charset="0"/>
                <a:ea typeface="MS Gothic" panose="020B0609070205080204" pitchFamily="49" charset="-128"/>
              </a:rPr>
              <a:t>)</a:t>
            </a:r>
          </a:p>
          <a:p>
            <a:r>
              <a:rPr lang="en-US" sz="1500" spc="50" dirty="0" smtClean="0">
                <a:solidFill>
                  <a:schemeClr val="tx1">
                    <a:lumMod val="95000"/>
                  </a:schemeClr>
                </a:solidFill>
                <a:latin typeface="Century Gothic" panose="020B0502020202020204" pitchFamily="34" charset="0"/>
                <a:ea typeface="MS Gothic" panose="020B0609070205080204" pitchFamily="49" charset="-128"/>
              </a:rPr>
              <a:t>Controlling tolerance of ambiguity  ( </a:t>
            </a:r>
            <a:r>
              <a:rPr lang="en-US" sz="1500" spc="50" dirty="0" err="1" smtClean="0">
                <a:solidFill>
                  <a:schemeClr val="tx1">
                    <a:lumMod val="95000"/>
                  </a:schemeClr>
                </a:solidFill>
                <a:latin typeface="Century Gothic" panose="020B0502020202020204" pitchFamily="34" charset="0"/>
                <a:ea typeface="MS Gothic" panose="020B0609070205080204" pitchFamily="49" charset="-128"/>
              </a:rPr>
              <a:t>Budner</a:t>
            </a:r>
            <a:r>
              <a:rPr lang="en-US" sz="1500" spc="50" dirty="0" smtClean="0">
                <a:solidFill>
                  <a:schemeClr val="tx1">
                    <a:lumMod val="95000"/>
                  </a:schemeClr>
                </a:solidFill>
                <a:latin typeface="Century Gothic" panose="020B0502020202020204" pitchFamily="34" charset="0"/>
                <a:ea typeface="MS Gothic" panose="020B0609070205080204" pitchFamily="49" charset="-128"/>
              </a:rPr>
              <a:t>, 1962) (study </a:t>
            </a:r>
            <a:r>
              <a:rPr lang="en-US" sz="1500" spc="50" dirty="0">
                <a:solidFill>
                  <a:schemeClr val="tx1">
                    <a:lumMod val="95000"/>
                  </a:schemeClr>
                </a:solidFill>
                <a:latin typeface="Century Gothic" panose="020B0502020202020204" pitchFamily="34" charset="0"/>
                <a:ea typeface="MS Gothic" panose="020B0609070205080204" pitchFamily="49" charset="-128"/>
              </a:rPr>
              <a:t>4</a:t>
            </a:r>
            <a:r>
              <a:rPr lang="en-US" sz="1500" spc="50" dirty="0" smtClean="0">
                <a:solidFill>
                  <a:schemeClr val="tx1">
                    <a:lumMod val="95000"/>
                  </a:schemeClr>
                </a:solidFill>
                <a:latin typeface="Century Gothic" panose="020B0502020202020204" pitchFamily="34" charset="0"/>
                <a:ea typeface="MS Gothic" panose="020B0609070205080204" pitchFamily="49" charset="-128"/>
              </a:rPr>
              <a:t>: see the paper)</a:t>
            </a:r>
            <a:endParaRPr lang="en-US" sz="1500" spc="50" dirty="0">
              <a:solidFill>
                <a:schemeClr val="tx1">
                  <a:lumMod val="95000"/>
                </a:schemeClr>
              </a:solidFill>
              <a:latin typeface="Century Gothic" panose="020B0502020202020204" pitchFamily="34" charset="0"/>
              <a:ea typeface="MS Gothic" panose="020B0609070205080204" pitchFamily="49" charset="-128"/>
            </a:endParaRPr>
          </a:p>
          <a:p>
            <a:r>
              <a:rPr lang="en-US" sz="1500" spc="50" dirty="0">
                <a:solidFill>
                  <a:schemeClr val="tx1">
                    <a:lumMod val="95000"/>
                  </a:schemeClr>
                </a:solidFill>
                <a:latin typeface="Century Gothic" panose="020B0502020202020204" pitchFamily="34" charset="0"/>
                <a:ea typeface="MS Gothic" panose="020B0609070205080204" pitchFamily="49" charset="-128"/>
              </a:rPr>
              <a:t>As managerial implication: simple and easy </a:t>
            </a:r>
            <a:r>
              <a:rPr lang="en-US" sz="1500" spc="50" dirty="0" smtClean="0">
                <a:solidFill>
                  <a:schemeClr val="tx1">
                    <a:lumMod val="95000"/>
                  </a:schemeClr>
                </a:solidFill>
                <a:latin typeface="Century Gothic" panose="020B0502020202020204" pitchFamily="34" charset="0"/>
                <a:ea typeface="MS Gothic" panose="020B0609070205080204" pitchFamily="49" charset="-128"/>
              </a:rPr>
              <a:t>design , </a:t>
            </a:r>
            <a:r>
              <a:rPr lang="en-US" sz="1500" spc="50" dirty="0">
                <a:solidFill>
                  <a:schemeClr val="tx1">
                    <a:lumMod val="95000"/>
                  </a:schemeClr>
                </a:solidFill>
                <a:latin typeface="Century Gothic" panose="020B0502020202020204" pitchFamily="34" charset="0"/>
                <a:ea typeface="MS Gothic" panose="020B0609070205080204" pitchFamily="49" charset="-128"/>
              </a:rPr>
              <a:t>hedonic </a:t>
            </a:r>
            <a:r>
              <a:rPr lang="en-US" sz="1500" spc="50" dirty="0" smtClean="0">
                <a:solidFill>
                  <a:schemeClr val="tx1">
                    <a:lumMod val="95000"/>
                  </a:schemeClr>
                </a:solidFill>
                <a:latin typeface="Century Gothic" panose="020B0502020202020204" pitchFamily="34" charset="0"/>
                <a:ea typeface="MS Gothic" panose="020B0609070205080204" pitchFamily="49" charset="-128"/>
              </a:rPr>
              <a:t>features for luxury products. </a:t>
            </a:r>
            <a:endParaRPr lang="en-US" sz="1500" spc="50" dirty="0">
              <a:solidFill>
                <a:schemeClr val="tx1">
                  <a:lumMod val="95000"/>
                </a:schemeClr>
              </a:solidFill>
              <a:latin typeface="Century Gothic" panose="020B0502020202020204" pitchFamily="34" charset="0"/>
              <a:ea typeface="MS Gothic" panose="020B0609070205080204" pitchFamily="49" charset="-128"/>
            </a:endParaRPr>
          </a:p>
          <a:p>
            <a:endParaRPr lang="en-US" sz="1500" spc="50" dirty="0">
              <a:solidFill>
                <a:schemeClr val="tx1">
                  <a:lumMod val="95000"/>
                </a:schemeClr>
              </a:solidFill>
              <a:latin typeface="Century Gothic" panose="020B0502020202020204" pitchFamily="34" charset="0"/>
              <a:ea typeface="MS Gothic" panose="020B0609070205080204" pitchFamily="49" charset="-128"/>
            </a:endParaRPr>
          </a:p>
          <a:p>
            <a:r>
              <a:rPr lang="en-US" dirty="0" smtClean="0"/>
              <a:t> </a:t>
            </a:r>
            <a:endParaRPr lang="en-US" dirty="0"/>
          </a:p>
        </p:txBody>
      </p:sp>
    </p:spTree>
    <p:extLst>
      <p:ext uri="{BB962C8B-B14F-4D97-AF65-F5344CB8AC3E}">
        <p14:creationId xmlns:p14="http://schemas.microsoft.com/office/powerpoint/2010/main" val="37349751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609600" y="381000"/>
            <a:ext cx="7924800" cy="4114800"/>
          </a:xfrm>
        </p:spPr>
        <p:txBody>
          <a:bodyPr/>
          <a:lstStyle/>
          <a:p>
            <a:pPr marL="0" indent="0" algn="ctr">
              <a:buNone/>
            </a:pPr>
            <a:r>
              <a:rPr lang="fr-FR" sz="2000" b="1" dirty="0" smtClean="0">
                <a:solidFill>
                  <a:schemeClr val="accent6">
                    <a:lumMod val="60000"/>
                    <a:lumOff val="40000"/>
                  </a:schemeClr>
                </a:solidFill>
              </a:rPr>
              <a:t>THANKS </a:t>
            </a:r>
            <a:endParaRPr lang="fr-FR" b="1" dirty="0">
              <a:solidFill>
                <a:schemeClr val="accent6">
                  <a:lumMod val="60000"/>
                  <a:lumOff val="40000"/>
                </a:schemeClr>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1961" y="914400"/>
            <a:ext cx="5714999" cy="41170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539808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ésultat de recherche d'images pour &quot;Spotlight&qu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371600"/>
            <a:ext cx="9140228" cy="554415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295400" y="228600"/>
            <a:ext cx="5943600" cy="1077218"/>
          </a:xfrm>
          <a:prstGeom prst="rect">
            <a:avLst/>
          </a:prstGeom>
        </p:spPr>
        <p:txBody>
          <a:bodyPr wrap="square">
            <a:spAutoFit/>
          </a:bodyPr>
          <a:lstStyle/>
          <a:p>
            <a:pPr algn="ctr"/>
            <a:r>
              <a:rPr lang="en-US" sz="1600" cap="all" spc="50" dirty="0">
                <a:solidFill>
                  <a:schemeClr val="tx1">
                    <a:lumMod val="95000"/>
                  </a:schemeClr>
                </a:solidFill>
                <a:latin typeface="Century Gothic" panose="020B0502020202020204" pitchFamily="34" charset="0"/>
                <a:ea typeface="MS Gothic" panose="020B0609070205080204" pitchFamily="49" charset="-128"/>
                <a:cs typeface="+mj-cs"/>
              </a:rPr>
              <a:t>How </a:t>
            </a:r>
            <a:r>
              <a:rPr lang="en-US" sz="1600" cap="all" spc="50" dirty="0" smtClean="0">
                <a:solidFill>
                  <a:schemeClr val="tx1">
                    <a:lumMod val="95000"/>
                  </a:schemeClr>
                </a:solidFill>
                <a:latin typeface="Century Gothic" panose="020B0502020202020204" pitchFamily="34" charset="0"/>
                <a:ea typeface="MS Gothic" panose="020B0609070205080204" pitchFamily="49" charset="-128"/>
                <a:cs typeface="+mj-cs"/>
              </a:rPr>
              <a:t>Brand </a:t>
            </a:r>
            <a:r>
              <a:rPr lang="en-US" sz="1600" cap="all" spc="50" dirty="0">
                <a:solidFill>
                  <a:schemeClr val="tx1">
                    <a:lumMod val="95000"/>
                  </a:schemeClr>
                </a:solidFill>
                <a:latin typeface="Century Gothic" panose="020B0502020202020204" pitchFamily="34" charset="0"/>
                <a:ea typeface="MS Gothic" panose="020B0609070205080204" pitchFamily="49" charset="-128"/>
                <a:cs typeface="+mj-cs"/>
              </a:rPr>
              <a:t>Customization causes higher Willingness to Pay through Spotlight </a:t>
            </a:r>
            <a:r>
              <a:rPr lang="en-US" sz="1600" cap="all" spc="50" dirty="0" smtClean="0">
                <a:solidFill>
                  <a:schemeClr val="tx1">
                    <a:lumMod val="95000"/>
                  </a:schemeClr>
                </a:solidFill>
                <a:latin typeface="Century Gothic" panose="020B0502020202020204" pitchFamily="34" charset="0"/>
                <a:ea typeface="MS Gothic" panose="020B0609070205080204" pitchFamily="49" charset="-128"/>
                <a:cs typeface="+mj-cs"/>
              </a:rPr>
              <a:t>Effect</a:t>
            </a:r>
          </a:p>
          <a:p>
            <a:pPr algn="ctr"/>
            <a:endParaRPr lang="en-US" sz="1600" cap="all" spc="50" dirty="0" smtClean="0">
              <a:solidFill>
                <a:schemeClr val="tx1">
                  <a:lumMod val="95000"/>
                </a:schemeClr>
              </a:solidFill>
              <a:latin typeface="Century Gothic" panose="020B0502020202020204" pitchFamily="34" charset="0"/>
              <a:ea typeface="MS Gothic" panose="020B0609070205080204" pitchFamily="49" charset="-128"/>
              <a:cs typeface="+mj-cs"/>
            </a:endParaRPr>
          </a:p>
          <a:p>
            <a:pPr algn="ctr"/>
            <a:r>
              <a:rPr lang="en-US" sz="1600" b="1" cap="all" spc="50" dirty="0" smtClean="0">
                <a:solidFill>
                  <a:srgbClr val="0070C0"/>
                </a:solidFill>
                <a:latin typeface="Century Gothic" panose="020B0502020202020204" pitchFamily="34" charset="0"/>
                <a:ea typeface="MS Gothic" panose="020B0609070205080204" pitchFamily="49" charset="-128"/>
                <a:cs typeface="+mj-cs"/>
              </a:rPr>
              <a:t>I BUILD IT</a:t>
            </a:r>
            <a:endParaRPr lang="fr-FR" sz="1600" b="1" cap="all" spc="50" dirty="0">
              <a:solidFill>
                <a:srgbClr val="0070C0"/>
              </a:solidFill>
              <a:latin typeface="Century Gothic" panose="020B0502020202020204" pitchFamily="34" charset="0"/>
              <a:ea typeface="MS Gothic" panose="020B0609070205080204" pitchFamily="49" charset="-128"/>
              <a:cs typeface="+mj-cs"/>
            </a:endParaRPr>
          </a:p>
        </p:txBody>
      </p:sp>
    </p:spTree>
    <p:extLst>
      <p:ext uri="{BB962C8B-B14F-4D97-AF65-F5344CB8AC3E}">
        <p14:creationId xmlns:p14="http://schemas.microsoft.com/office/powerpoint/2010/main" val="39122998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1465"/>
            <a:ext cx="7772400" cy="563562"/>
          </a:xfrm>
        </p:spPr>
        <p:txBody>
          <a:bodyPr/>
          <a:lstStyle/>
          <a:p>
            <a:r>
              <a:rPr lang="fr-FR" sz="2000" dirty="0">
                <a:solidFill>
                  <a:schemeClr val="tx1">
                    <a:lumMod val="95000"/>
                  </a:schemeClr>
                </a:solidFill>
                <a:latin typeface="Century Gothic" panose="020B0502020202020204" pitchFamily="34" charset="0"/>
                <a:ea typeface="MS Gothic" panose="020B0609070205080204" pitchFamily="49" charset="-128"/>
              </a:rPr>
              <a:t>Spotlight </a:t>
            </a:r>
            <a:r>
              <a:rPr lang="fr-FR" sz="2000" dirty="0" err="1">
                <a:solidFill>
                  <a:schemeClr val="tx1">
                    <a:lumMod val="95000"/>
                  </a:schemeClr>
                </a:solidFill>
                <a:latin typeface="Century Gothic" panose="020B0502020202020204" pitchFamily="34" charset="0"/>
                <a:ea typeface="MS Gothic" panose="020B0609070205080204" pitchFamily="49" charset="-128"/>
              </a:rPr>
              <a:t>effect</a:t>
            </a:r>
            <a:r>
              <a:rPr lang="fr-FR" dirty="0" smtClean="0"/>
              <a:t>?</a:t>
            </a:r>
            <a:endParaRPr lang="fr-FR" dirty="0"/>
          </a:p>
        </p:txBody>
      </p:sp>
      <p:sp>
        <p:nvSpPr>
          <p:cNvPr id="4" name="Content Placeholder 2"/>
          <p:cNvSpPr txBox="1">
            <a:spLocks/>
          </p:cNvSpPr>
          <p:nvPr/>
        </p:nvSpPr>
        <p:spPr>
          <a:xfrm>
            <a:off x="457200" y="1229754"/>
            <a:ext cx="8229600" cy="4038600"/>
          </a:xfrm>
          <a:prstGeom prst="rect">
            <a:avLst/>
          </a:prstGeom>
        </p:spPr>
        <p:txBody>
          <a:bodyPr>
            <a:noAutofit/>
          </a:bodyPr>
          <a:lst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a:lstStyle>
          <a:p>
            <a:pPr algn="justLow">
              <a:spcBef>
                <a:spcPts val="0"/>
              </a:spcBef>
              <a:buClr>
                <a:schemeClr val="tx2">
                  <a:lumMod val="50000"/>
                </a:schemeClr>
              </a:buClr>
              <a:buSzPct val="70000"/>
              <a:buFont typeface="Wingdings" pitchFamily="2" charset="2"/>
              <a:buChar char="v"/>
            </a:pPr>
            <a:endPar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endParaRPr>
          </a:p>
          <a:p>
            <a:pPr marL="352425" algn="justLow">
              <a:spcBef>
                <a:spcPts val="0"/>
              </a:spcBef>
              <a:buClr>
                <a:schemeClr val="tx2">
                  <a:lumMod val="50000"/>
                </a:schemeClr>
              </a:buClr>
              <a:buSzPct val="70000"/>
              <a:buFont typeface="Wingdings" pitchFamily="2" charset="2"/>
              <a:buChar char="v"/>
            </a:pP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Social comparison theory/ symbolic interactionism/ symbolic power (soft power) (</a:t>
            </a:r>
            <a:r>
              <a:rPr lang="en-US" sz="1600" spc="50" dirty="0" err="1" smtClean="0">
                <a:solidFill>
                  <a:schemeClr val="tx1">
                    <a:lumMod val="95000"/>
                  </a:schemeClr>
                </a:solidFill>
                <a:latin typeface="Century Gothic" panose="020B0502020202020204" pitchFamily="34" charset="0"/>
                <a:ea typeface="MS Gothic" panose="020B0609070205080204" pitchFamily="49" charset="-128"/>
                <a:cs typeface="+mj-cs"/>
              </a:rPr>
              <a:t>Festinger</a:t>
            </a: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 1945; Goffman, 1982;  Bourdieu, 1980)</a:t>
            </a:r>
          </a:p>
          <a:p>
            <a:pPr marL="352425" algn="justLow">
              <a:spcBef>
                <a:spcPts val="0"/>
              </a:spcBef>
              <a:buClr>
                <a:schemeClr val="tx2">
                  <a:lumMod val="50000"/>
                </a:schemeClr>
              </a:buClr>
              <a:buSzPct val="70000"/>
              <a:buFont typeface="Wingdings" pitchFamily="2" charset="2"/>
              <a:buChar char="v"/>
            </a:pPr>
            <a:endPar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endParaRPr>
          </a:p>
          <a:p>
            <a:pPr marL="352425" algn="justLow">
              <a:spcBef>
                <a:spcPts val="0"/>
              </a:spcBef>
              <a:buClr>
                <a:schemeClr val="tx2">
                  <a:lumMod val="50000"/>
                </a:schemeClr>
              </a:buClr>
              <a:buSzPct val="70000"/>
              <a:buFont typeface="Wingdings" pitchFamily="2" charset="2"/>
              <a:buChar char="v"/>
            </a:pP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Cognitive bias ( False consensus effect): </a:t>
            </a:r>
            <a:r>
              <a:rPr lang="en-US" sz="1600" spc="50" dirty="0">
                <a:solidFill>
                  <a:schemeClr val="tx1">
                    <a:lumMod val="95000"/>
                  </a:schemeClr>
                </a:solidFill>
                <a:latin typeface="Century Gothic" panose="020B0502020202020204" pitchFamily="34" charset="0"/>
                <a:ea typeface="MS Gothic" panose="020B0609070205080204" pitchFamily="49" charset="-128"/>
                <a:cs typeface="+mj-cs"/>
              </a:rPr>
              <a:t>people’s tendency to overestimate the degree to which others share their attitudes and traits (Ross at al., 1977). </a:t>
            </a:r>
            <a:endPar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endParaRPr>
          </a:p>
          <a:p>
            <a:pPr marL="352425" algn="justLow">
              <a:spcBef>
                <a:spcPts val="0"/>
              </a:spcBef>
              <a:buClr>
                <a:schemeClr val="tx2">
                  <a:lumMod val="50000"/>
                </a:schemeClr>
              </a:buClr>
              <a:buSzPct val="70000"/>
              <a:buFont typeface="Wingdings" pitchFamily="2" charset="2"/>
              <a:buChar char="v"/>
            </a:pPr>
            <a:endPar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endParaRPr>
          </a:p>
          <a:p>
            <a:pPr marL="352425" algn="justLow">
              <a:spcBef>
                <a:spcPts val="0"/>
              </a:spcBef>
              <a:buClr>
                <a:schemeClr val="tx2">
                  <a:lumMod val="50000"/>
                </a:schemeClr>
              </a:buClr>
              <a:buSzPct val="70000"/>
              <a:buFont typeface="Wingdings" pitchFamily="2" charset="2"/>
              <a:buChar char="v"/>
            </a:pPr>
            <a:r>
              <a:rPr lang="en-US" sz="1600" spc="50" dirty="0" err="1">
                <a:solidFill>
                  <a:schemeClr val="tx1">
                    <a:lumMod val="95000"/>
                  </a:schemeClr>
                </a:solidFill>
                <a:latin typeface="Century Gothic" panose="020B0502020202020204" pitchFamily="34" charset="0"/>
                <a:ea typeface="MS Gothic" panose="020B0609070205080204" pitchFamily="49" charset="-128"/>
                <a:cs typeface="+mj-cs"/>
              </a:rPr>
              <a:t>Gilovich</a:t>
            </a:r>
            <a:r>
              <a:rPr lang="en-US" sz="1600" spc="50" dirty="0">
                <a:solidFill>
                  <a:schemeClr val="tx1">
                    <a:lumMod val="95000"/>
                  </a:schemeClr>
                </a:solidFill>
                <a:latin typeface="Century Gothic" panose="020B0502020202020204" pitchFamily="34" charset="0"/>
                <a:ea typeface="MS Gothic" panose="020B0609070205080204" pitchFamily="49" charset="-128"/>
                <a:cs typeface="+mj-cs"/>
              </a:rPr>
              <a:t> </a:t>
            </a: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and </a:t>
            </a:r>
            <a:r>
              <a:rPr lang="en-US" sz="1600" spc="50" dirty="0" err="1" smtClean="0">
                <a:solidFill>
                  <a:schemeClr val="tx1">
                    <a:lumMod val="95000"/>
                  </a:schemeClr>
                </a:solidFill>
                <a:latin typeface="Century Gothic" panose="020B0502020202020204" pitchFamily="34" charset="0"/>
                <a:ea typeface="MS Gothic" panose="020B0609070205080204" pitchFamily="49" charset="-128"/>
                <a:cs typeface="+mj-cs"/>
              </a:rPr>
              <a:t>Savitsky</a:t>
            </a: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 (1999, 2000)): </a:t>
            </a:r>
            <a:r>
              <a:rPr lang="en-US" sz="1600" spc="50" dirty="0">
                <a:solidFill>
                  <a:schemeClr val="tx1">
                    <a:lumMod val="95000"/>
                  </a:schemeClr>
                </a:solidFill>
                <a:latin typeface="Century Gothic" panose="020B0502020202020204" pitchFamily="34" charset="0"/>
                <a:ea typeface="MS Gothic" panose="020B0609070205080204" pitchFamily="49" charset="-128"/>
                <a:cs typeface="+mj-cs"/>
              </a:rPr>
              <a:t>the phenomenon in which people tend to believe they are noticed more than they really </a:t>
            </a: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are.</a:t>
            </a:r>
            <a:endParaRPr lang="en-US" sz="1600" spc="50" dirty="0">
              <a:solidFill>
                <a:schemeClr val="tx1">
                  <a:lumMod val="95000"/>
                </a:schemeClr>
              </a:solidFill>
              <a:latin typeface="Century Gothic" panose="020B0502020202020204" pitchFamily="34" charset="0"/>
              <a:ea typeface="MS Gothic" panose="020B0609070205080204" pitchFamily="49" charset="-128"/>
              <a:cs typeface="+mj-cs"/>
            </a:endParaRPr>
          </a:p>
          <a:p>
            <a:pPr marL="352425" algn="justLow">
              <a:spcBef>
                <a:spcPts val="0"/>
              </a:spcBef>
              <a:buClr>
                <a:schemeClr val="tx2">
                  <a:lumMod val="50000"/>
                </a:schemeClr>
              </a:buClr>
              <a:buSzPct val="70000"/>
              <a:buFont typeface="Wingdings" pitchFamily="2" charset="2"/>
              <a:buChar char="v"/>
            </a:pPr>
            <a:endParaRPr lang="en-US" sz="1600" cap="all" spc="50" dirty="0" smtClean="0">
              <a:solidFill>
                <a:schemeClr val="tx1">
                  <a:lumMod val="95000"/>
                </a:schemeClr>
              </a:solidFill>
              <a:latin typeface="Century Gothic" panose="020B0502020202020204" pitchFamily="34" charset="0"/>
              <a:ea typeface="MS Gothic" panose="020B0609070205080204" pitchFamily="49" charset="-128"/>
              <a:cs typeface="+mj-cs"/>
            </a:endParaRPr>
          </a:p>
          <a:p>
            <a:pPr marL="352425" algn="justLow">
              <a:spcBef>
                <a:spcPts val="0"/>
              </a:spcBef>
              <a:buClr>
                <a:schemeClr val="tx2">
                  <a:lumMod val="50000"/>
                </a:schemeClr>
              </a:buClr>
              <a:buSzPct val="70000"/>
              <a:buFont typeface="Wingdings" pitchFamily="2" charset="2"/>
              <a:buChar char="v"/>
            </a:pPr>
            <a:r>
              <a:rPr lang="en-US" sz="1600" b="1" spc="50" dirty="0" smtClean="0">
                <a:solidFill>
                  <a:srgbClr val="FFC000"/>
                </a:solidFill>
                <a:latin typeface="Century Gothic" panose="020B0502020202020204" pitchFamily="34" charset="0"/>
                <a:ea typeface="MS Gothic" panose="020B0609070205080204" pitchFamily="49" charset="-128"/>
                <a:cs typeface="+mj-cs"/>
              </a:rPr>
              <a:t>Objective</a:t>
            </a: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 to study spotlight effect within consumer behavior and brand value perception. </a:t>
            </a:r>
          </a:p>
          <a:p>
            <a:pPr algn="justLow">
              <a:spcBef>
                <a:spcPts val="0"/>
              </a:spcBef>
              <a:buClr>
                <a:schemeClr val="tx2">
                  <a:lumMod val="50000"/>
                </a:schemeClr>
              </a:buClr>
              <a:buSzPct val="70000"/>
              <a:buFont typeface="Wingdings" pitchFamily="2" charset="2"/>
              <a:buChar char="v"/>
            </a:pPr>
            <a:endPar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endParaRPr>
          </a:p>
        </p:txBody>
      </p:sp>
    </p:spTree>
    <p:extLst>
      <p:ext uri="{BB962C8B-B14F-4D97-AF65-F5344CB8AC3E}">
        <p14:creationId xmlns:p14="http://schemas.microsoft.com/office/powerpoint/2010/main" val="39984110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808038"/>
          </a:xfrm>
        </p:spPr>
        <p:txBody>
          <a:bodyPr>
            <a:normAutofit/>
          </a:bodyPr>
          <a:lstStyle/>
          <a:p>
            <a:r>
              <a:rPr lang="en-US" sz="2000" dirty="0">
                <a:solidFill>
                  <a:schemeClr val="tx1">
                    <a:lumMod val="95000"/>
                  </a:schemeClr>
                </a:solidFill>
                <a:latin typeface="Century Gothic" panose="020B0502020202020204" pitchFamily="34" charset="0"/>
                <a:ea typeface="MS Gothic" panose="020B0609070205080204" pitchFamily="49" charset="-128"/>
              </a:rPr>
              <a:t>Spotlight phenomena </a:t>
            </a:r>
            <a:r>
              <a:rPr lang="en-US" sz="2000" dirty="0" smtClean="0">
                <a:solidFill>
                  <a:schemeClr val="tx1">
                    <a:lumMod val="95000"/>
                  </a:schemeClr>
                </a:solidFill>
                <a:latin typeface="Century Gothic" panose="020B0502020202020204" pitchFamily="34" charset="0"/>
                <a:ea typeface="MS Gothic" panose="020B0609070205080204" pitchFamily="49" charset="-128"/>
              </a:rPr>
              <a:t>within </a:t>
            </a:r>
            <a:r>
              <a:rPr lang="en-US" sz="2000" dirty="0">
                <a:solidFill>
                  <a:schemeClr val="tx1">
                    <a:lumMod val="95000"/>
                  </a:schemeClr>
                </a:solidFill>
                <a:latin typeface="Century Gothic" panose="020B0502020202020204" pitchFamily="34" charset="0"/>
                <a:ea typeface="MS Gothic" panose="020B0609070205080204" pitchFamily="49" charset="-128"/>
              </a:rPr>
              <a:t>the </a:t>
            </a:r>
            <a:r>
              <a:rPr lang="en-US" sz="2000" dirty="0" smtClean="0">
                <a:solidFill>
                  <a:schemeClr val="tx1">
                    <a:lumMod val="95000"/>
                  </a:schemeClr>
                </a:solidFill>
                <a:latin typeface="Century Gothic" panose="020B0502020202020204" pitchFamily="34" charset="0"/>
                <a:ea typeface="MS Gothic" panose="020B0609070205080204" pitchFamily="49" charset="-128"/>
              </a:rPr>
              <a:t/>
            </a:r>
            <a:br>
              <a:rPr lang="en-US" sz="2000" dirty="0" smtClean="0">
                <a:solidFill>
                  <a:schemeClr val="tx1">
                    <a:lumMod val="95000"/>
                  </a:schemeClr>
                </a:solidFill>
                <a:latin typeface="Century Gothic" panose="020B0502020202020204" pitchFamily="34" charset="0"/>
                <a:ea typeface="MS Gothic" panose="020B0609070205080204" pitchFamily="49" charset="-128"/>
              </a:rPr>
            </a:br>
            <a:r>
              <a:rPr lang="en-US" sz="2000" dirty="0" smtClean="0">
                <a:solidFill>
                  <a:schemeClr val="tx1">
                    <a:lumMod val="95000"/>
                  </a:schemeClr>
                </a:solidFill>
                <a:latin typeface="Century Gothic" panose="020B0502020202020204" pitchFamily="34" charset="0"/>
                <a:ea typeface="MS Gothic" panose="020B0609070205080204" pitchFamily="49" charset="-128"/>
              </a:rPr>
              <a:t>specific case </a:t>
            </a:r>
            <a:r>
              <a:rPr lang="en-US" sz="2000" dirty="0">
                <a:solidFill>
                  <a:schemeClr val="tx1">
                    <a:lumMod val="95000"/>
                  </a:schemeClr>
                </a:solidFill>
                <a:latin typeface="Century Gothic" panose="020B0502020202020204" pitchFamily="34" charset="0"/>
                <a:ea typeface="MS Gothic" panose="020B0609070205080204" pitchFamily="49" charset="-128"/>
              </a:rPr>
              <a:t>of Brand customization</a:t>
            </a:r>
          </a:p>
        </p:txBody>
      </p:sp>
      <p:sp>
        <p:nvSpPr>
          <p:cNvPr id="3" name="Content Placeholder 2"/>
          <p:cNvSpPr>
            <a:spLocks noGrp="1"/>
          </p:cNvSpPr>
          <p:nvPr>
            <p:ph sz="quarter" idx="13"/>
          </p:nvPr>
        </p:nvSpPr>
        <p:spPr>
          <a:xfrm>
            <a:off x="457200" y="1554480"/>
            <a:ext cx="8229600" cy="4038600"/>
          </a:xfrm>
        </p:spPr>
        <p:txBody>
          <a:bodyPr>
            <a:noAutofit/>
          </a:bodyPr>
          <a:lstStyle/>
          <a:p>
            <a:pPr marL="355600" indent="-355600" algn="justLow">
              <a:spcBef>
                <a:spcPts val="0"/>
              </a:spcBef>
              <a:buClr>
                <a:schemeClr val="tx2">
                  <a:lumMod val="50000"/>
                </a:schemeClr>
              </a:buClr>
              <a:buSzPct val="70000"/>
              <a:buFont typeface="Wingdings" pitchFamily="2" charset="2"/>
              <a:buChar char="v"/>
            </a:pP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As moved to participation economy, firms get involved in products personalization (co-creation, community, connection, sharing creativity….): </a:t>
            </a:r>
            <a:r>
              <a:rPr lang="en-US" sz="1600" b="1" spc="50" dirty="0" smtClean="0">
                <a:solidFill>
                  <a:srgbClr val="FFC000"/>
                </a:solidFill>
                <a:latin typeface="Century Gothic" panose="020B0502020202020204" pitchFamily="34" charset="0"/>
                <a:ea typeface="MS Gothic" panose="020B0609070205080204" pitchFamily="49" charset="-128"/>
                <a:cs typeface="+mj-cs"/>
              </a:rPr>
              <a:t>and behavioral dimensions (WTP</a:t>
            </a:r>
            <a:r>
              <a:rPr lang="en-US" sz="1600" spc="50" dirty="0" smtClean="0">
                <a:solidFill>
                  <a:srgbClr val="FFC000"/>
                </a:solidFill>
                <a:latin typeface="Century Gothic" panose="020B0502020202020204" pitchFamily="34" charset="0"/>
                <a:ea typeface="MS Gothic" panose="020B0609070205080204" pitchFamily="49" charset="-128"/>
                <a:cs typeface="+mj-cs"/>
              </a:rPr>
              <a:t>) </a:t>
            </a:r>
          </a:p>
          <a:p>
            <a:pPr marL="355600" indent="-355600" algn="justLow">
              <a:spcBef>
                <a:spcPts val="0"/>
              </a:spcBef>
              <a:buClr>
                <a:schemeClr val="tx2">
                  <a:lumMod val="50000"/>
                </a:schemeClr>
              </a:buClr>
              <a:buSzPct val="70000"/>
              <a:buFont typeface="Wingdings" pitchFamily="2" charset="2"/>
              <a:buChar char="v"/>
            </a:pPr>
            <a:endParaRPr lang="en-US" sz="1600" spc="50" dirty="0" smtClean="0">
              <a:solidFill>
                <a:srgbClr val="FFC000"/>
              </a:solidFill>
              <a:latin typeface="Century Gothic" panose="020B0502020202020204" pitchFamily="34" charset="0"/>
              <a:ea typeface="MS Gothic" panose="020B0609070205080204" pitchFamily="49" charset="-128"/>
              <a:cs typeface="+mj-cs"/>
            </a:endParaRPr>
          </a:p>
          <a:p>
            <a:pPr marL="355600" indent="-355600" algn="justLow">
              <a:spcBef>
                <a:spcPts val="0"/>
              </a:spcBef>
              <a:buClr>
                <a:schemeClr val="tx2">
                  <a:lumMod val="50000"/>
                </a:schemeClr>
              </a:buClr>
              <a:buSzPct val="70000"/>
              <a:buFont typeface="Wingdings" pitchFamily="2" charset="2"/>
              <a:buChar char="v"/>
            </a:pPr>
            <a:r>
              <a:rPr lang="en-US" sz="1600" spc="50" dirty="0">
                <a:solidFill>
                  <a:schemeClr val="tx1">
                    <a:lumMod val="95000"/>
                  </a:schemeClr>
                </a:solidFill>
                <a:latin typeface="Century Gothic" panose="020B0502020202020204" pitchFamily="34" charset="0"/>
                <a:ea typeface="MS Gothic" panose="020B0609070205080204" pitchFamily="49" charset="-128"/>
                <a:cs typeface="+mj-cs"/>
              </a:rPr>
              <a:t>Need of </a:t>
            </a: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maintaining uniqueness </a:t>
            </a:r>
            <a:r>
              <a:rPr lang="en-US" sz="1600" spc="50" dirty="0">
                <a:solidFill>
                  <a:schemeClr val="tx1">
                    <a:lumMod val="95000"/>
                  </a:schemeClr>
                </a:solidFill>
                <a:latin typeface="Century Gothic" panose="020B0502020202020204" pitchFamily="34" charset="0"/>
                <a:ea typeface="MS Gothic" panose="020B0609070205080204" pitchFamily="49" charset="-128"/>
                <a:cs typeface="+mj-cs"/>
              </a:rPr>
              <a:t>(Snyder and Fromkin,1980</a:t>
            </a: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a:t>
            </a:r>
          </a:p>
          <a:p>
            <a:pPr marL="355600" indent="-355600" algn="justLow">
              <a:spcBef>
                <a:spcPts val="0"/>
              </a:spcBef>
              <a:buClr>
                <a:schemeClr val="tx2">
                  <a:lumMod val="50000"/>
                </a:schemeClr>
              </a:buClr>
              <a:buSzPct val="70000"/>
              <a:buFont typeface="Wingdings" pitchFamily="2" charset="2"/>
              <a:buChar char="v"/>
            </a:pPr>
            <a:endPar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endParaRPr>
          </a:p>
          <a:p>
            <a:pPr marL="355600" indent="-355600" algn="justLow">
              <a:spcBef>
                <a:spcPts val="0"/>
              </a:spcBef>
              <a:buClr>
                <a:schemeClr val="tx2">
                  <a:lumMod val="50000"/>
                </a:schemeClr>
              </a:buClr>
              <a:buSzPct val="70000"/>
              <a:buFont typeface="Wingdings" pitchFamily="2" charset="2"/>
              <a:buChar char="v"/>
            </a:pPr>
            <a:r>
              <a:rPr lang="en-US" sz="1600" spc="50" smtClean="0">
                <a:solidFill>
                  <a:schemeClr val="tx1">
                    <a:lumMod val="95000"/>
                  </a:schemeClr>
                </a:solidFill>
                <a:latin typeface="Century Gothic" panose="020B0502020202020204" pitchFamily="34" charset="0"/>
                <a:ea typeface="MS Gothic" panose="020B0609070205080204" pitchFamily="49" charset="-128"/>
                <a:cs typeface="+mj-cs"/>
              </a:rPr>
              <a:t>How people's </a:t>
            </a:r>
            <a:r>
              <a:rPr lang="en-US" sz="1600" spc="50" dirty="0">
                <a:solidFill>
                  <a:schemeClr val="tx1">
                    <a:lumMod val="95000"/>
                  </a:schemeClr>
                </a:solidFill>
                <a:latin typeface="Century Gothic" panose="020B0502020202020204" pitchFamily="34" charset="0"/>
                <a:ea typeface="MS Gothic" panose="020B0609070205080204" pitchFamily="49" charset="-128"/>
                <a:cs typeface="+mj-cs"/>
              </a:rPr>
              <a:t>beliefs about the degree to which they are noticed by others can affect their brand value perception </a:t>
            </a: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(Wind </a:t>
            </a:r>
            <a:r>
              <a:rPr lang="en-US" sz="1600" spc="50" dirty="0">
                <a:solidFill>
                  <a:schemeClr val="tx1">
                    <a:lumMod val="95000"/>
                  </a:schemeClr>
                </a:solidFill>
                <a:latin typeface="Century Gothic" panose="020B0502020202020204" pitchFamily="34" charset="0"/>
                <a:ea typeface="MS Gothic" panose="020B0609070205080204" pitchFamily="49" charset="-128"/>
                <a:cs typeface="+mj-cs"/>
              </a:rPr>
              <a:t>and </a:t>
            </a:r>
            <a:r>
              <a:rPr lang="en-US" sz="1600" spc="50" dirty="0" err="1">
                <a:solidFill>
                  <a:schemeClr val="tx1">
                    <a:lumMod val="95000"/>
                  </a:schemeClr>
                </a:solidFill>
                <a:latin typeface="Century Gothic" panose="020B0502020202020204" pitchFamily="34" charset="0"/>
                <a:ea typeface="MS Gothic" panose="020B0609070205080204" pitchFamily="49" charset="-128"/>
                <a:cs typeface="+mj-cs"/>
              </a:rPr>
              <a:t>Rangaswamy</a:t>
            </a:r>
            <a:r>
              <a:rPr lang="en-US" sz="1600" spc="50" dirty="0">
                <a:solidFill>
                  <a:schemeClr val="tx1">
                    <a:lumMod val="95000"/>
                  </a:schemeClr>
                </a:solidFill>
                <a:latin typeface="Century Gothic" panose="020B0502020202020204" pitchFamily="34" charset="0"/>
                <a:ea typeface="MS Gothic" panose="020B0609070205080204" pitchFamily="49" charset="-128"/>
                <a:cs typeface="+mj-cs"/>
              </a:rPr>
              <a:t>, 2001; Schreier2006; Lynn and Harris 1997). </a:t>
            </a:r>
            <a:endPar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endParaRPr>
          </a:p>
          <a:p>
            <a:pPr marL="355600" indent="-355600" algn="justLow">
              <a:spcBef>
                <a:spcPts val="0"/>
              </a:spcBef>
              <a:buClr>
                <a:schemeClr val="tx2">
                  <a:lumMod val="50000"/>
                </a:schemeClr>
              </a:buClr>
              <a:buSzPct val="70000"/>
              <a:buFont typeface="Wingdings" pitchFamily="2" charset="2"/>
              <a:buChar char="v"/>
            </a:pPr>
            <a:endParaRPr lang="en-US" sz="1600" spc="50" dirty="0">
              <a:solidFill>
                <a:schemeClr val="tx1">
                  <a:lumMod val="95000"/>
                </a:schemeClr>
              </a:solidFill>
              <a:latin typeface="Century Gothic" panose="020B0502020202020204" pitchFamily="34" charset="0"/>
              <a:ea typeface="MS Gothic" panose="020B0609070205080204" pitchFamily="49" charset="-128"/>
              <a:cs typeface="+mj-cs"/>
            </a:endParaRPr>
          </a:p>
          <a:p>
            <a:pPr marL="355600" indent="-355600">
              <a:spcBef>
                <a:spcPts val="0"/>
              </a:spcBef>
              <a:buClr>
                <a:schemeClr val="tx2">
                  <a:lumMod val="50000"/>
                </a:schemeClr>
              </a:buClr>
              <a:buSzPct val="70000"/>
              <a:buFont typeface="Wingdings" pitchFamily="2" charset="2"/>
              <a:buChar char="v"/>
            </a:pPr>
            <a:r>
              <a:rPr lang="en-US" sz="1600" spc="50" dirty="0" smtClean="0">
                <a:solidFill>
                  <a:schemeClr val="tx1">
                    <a:lumMod val="95000"/>
                  </a:schemeClr>
                </a:solidFill>
                <a:latin typeface="Century Gothic" panose="020B0502020202020204" pitchFamily="34" charset="0"/>
                <a:ea typeface="MS Gothic" panose="020B0609070205080204" pitchFamily="49" charset="-128"/>
              </a:rPr>
              <a:t>To </a:t>
            </a:r>
            <a:r>
              <a:rPr lang="en-US" sz="1600" spc="50" dirty="0">
                <a:solidFill>
                  <a:schemeClr val="tx1">
                    <a:lumMod val="95000"/>
                  </a:schemeClr>
                </a:solidFill>
                <a:latin typeface="Century Gothic" panose="020B0502020202020204" pitchFamily="34" charset="0"/>
                <a:ea typeface="MS Gothic" panose="020B0609070205080204" pitchFamily="49" charset="-128"/>
              </a:rPr>
              <a:t>what extend customization will have positive effect on willingness to pay? The process? </a:t>
            </a:r>
          </a:p>
        </p:txBody>
      </p:sp>
      <p:pic>
        <p:nvPicPr>
          <p:cNvPr id="4" name="Picture 2" descr="https://tctechcrunch2011.files.wordpress.com/2014/11/customization.png?w=109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0" y="-1"/>
            <a:ext cx="2286000" cy="14067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02953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808038"/>
          </a:xfrm>
        </p:spPr>
        <p:txBody>
          <a:bodyPr>
            <a:normAutofit/>
          </a:bodyPr>
          <a:lstStyle/>
          <a:p>
            <a:r>
              <a:rPr lang="en-US" sz="2000" dirty="0" smtClean="0">
                <a:solidFill>
                  <a:schemeClr val="tx1">
                    <a:lumMod val="95000"/>
                  </a:schemeClr>
                </a:solidFill>
                <a:latin typeface="Century Gothic" panose="020B0502020202020204" pitchFamily="34" charset="0"/>
                <a:ea typeface="MS Gothic" panose="020B0609070205080204" pitchFamily="49" charset="-128"/>
              </a:rPr>
              <a:t>Model and hypotheses </a:t>
            </a:r>
            <a:endParaRPr lang="en-US" sz="2000" dirty="0">
              <a:solidFill>
                <a:schemeClr val="tx1">
                  <a:lumMod val="95000"/>
                </a:schemeClr>
              </a:solidFill>
              <a:latin typeface="Century Gothic" panose="020B0502020202020204" pitchFamily="34" charset="0"/>
              <a:ea typeface="MS Gothic" panose="020B0609070205080204" pitchFamily="49" charset="-128"/>
            </a:endParaRPr>
          </a:p>
        </p:txBody>
      </p:sp>
      <p:sp>
        <p:nvSpPr>
          <p:cNvPr id="3" name="Content Placeholder 2"/>
          <p:cNvSpPr>
            <a:spLocks noGrp="1"/>
          </p:cNvSpPr>
          <p:nvPr>
            <p:ph sz="quarter" idx="13"/>
          </p:nvPr>
        </p:nvSpPr>
        <p:spPr>
          <a:xfrm>
            <a:off x="457200" y="1554480"/>
            <a:ext cx="8229600" cy="4038600"/>
          </a:xfrm>
        </p:spPr>
        <p:txBody>
          <a:bodyPr>
            <a:noAutofit/>
          </a:bodyPr>
          <a:lstStyle/>
          <a:p>
            <a:pPr marL="355600" indent="-355600" algn="justLow">
              <a:spcBef>
                <a:spcPts val="0"/>
              </a:spcBef>
              <a:buClr>
                <a:schemeClr val="tx2">
                  <a:lumMod val="50000"/>
                </a:schemeClr>
              </a:buClr>
              <a:buSzPct val="70000"/>
              <a:buFont typeface="Wingdings" pitchFamily="2" charset="2"/>
              <a:buChar char="v"/>
            </a:pPr>
            <a:r>
              <a:rPr lang="en-US" sz="1600" spc="50" dirty="0">
                <a:solidFill>
                  <a:schemeClr val="tx1">
                    <a:lumMod val="95000"/>
                  </a:schemeClr>
                </a:solidFill>
                <a:latin typeface="Century Gothic" panose="020B0502020202020204" pitchFamily="34" charset="0"/>
                <a:ea typeface="MS Gothic" panose="020B0609070205080204" pitchFamily="49" charset="-128"/>
              </a:rPr>
              <a:t>Encouraging customers’ feeling of uniqueness and giving them the ability to change the shape of an object (cognitive effort, feeling of control ) through customization increases their overestimation of others’ attention to their possession and consequently on their willingness to pay (Franke and </a:t>
            </a:r>
            <a:r>
              <a:rPr lang="en-US" sz="1600" spc="50" dirty="0" err="1">
                <a:solidFill>
                  <a:schemeClr val="tx1">
                    <a:lumMod val="95000"/>
                  </a:schemeClr>
                </a:solidFill>
                <a:latin typeface="Century Gothic" panose="020B0502020202020204" pitchFamily="34" charset="0"/>
                <a:ea typeface="MS Gothic" panose="020B0609070205080204" pitchFamily="49" charset="-128"/>
              </a:rPr>
              <a:t>Schreier</a:t>
            </a:r>
            <a:r>
              <a:rPr lang="en-US" sz="1600" spc="50" dirty="0">
                <a:solidFill>
                  <a:schemeClr val="tx1">
                    <a:lumMod val="95000"/>
                  </a:schemeClr>
                </a:solidFill>
                <a:latin typeface="Century Gothic" panose="020B0502020202020204" pitchFamily="34" charset="0"/>
                <a:ea typeface="MS Gothic" panose="020B0609070205080204" pitchFamily="49" charset="-128"/>
              </a:rPr>
              <a:t>, 2008) </a:t>
            </a:r>
          </a:p>
          <a:p>
            <a:pPr marL="355600" indent="-355600" algn="justLow">
              <a:spcBef>
                <a:spcPts val="0"/>
              </a:spcBef>
              <a:buClr>
                <a:schemeClr val="tx2">
                  <a:lumMod val="50000"/>
                </a:schemeClr>
              </a:buClr>
              <a:buSzPct val="70000"/>
              <a:buFont typeface="Wingdings" pitchFamily="2" charset="2"/>
              <a:buChar char="v"/>
            </a:pPr>
            <a:endPar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endParaRPr>
          </a:p>
          <a:p>
            <a:pPr marL="355600" indent="-355600" algn="justLow">
              <a:spcBef>
                <a:spcPts val="0"/>
              </a:spcBef>
              <a:buClr>
                <a:schemeClr val="tx2">
                  <a:lumMod val="50000"/>
                </a:schemeClr>
              </a:buClr>
              <a:buSzPct val="70000"/>
              <a:buFont typeface="Wingdings" pitchFamily="2" charset="2"/>
              <a:buChar char="v"/>
            </a:pP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Does product category and brand name (luxury vs. Non-luxury) has a moderating role on the relation between mass customization and the spotlight effect. </a:t>
            </a:r>
          </a:p>
          <a:p>
            <a:pPr marL="355600" indent="-355600" algn="justLow">
              <a:spcBef>
                <a:spcPts val="0"/>
              </a:spcBef>
              <a:buClr>
                <a:schemeClr val="tx2">
                  <a:lumMod val="50000"/>
                </a:schemeClr>
              </a:buClr>
              <a:buSzPct val="70000"/>
              <a:buFont typeface="Wingdings" pitchFamily="2" charset="2"/>
              <a:buChar char="v"/>
            </a:pPr>
            <a:endPar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endParaRPr>
          </a:p>
          <a:p>
            <a:pPr marL="355600" indent="-355600" algn="justLow">
              <a:spcBef>
                <a:spcPts val="0"/>
              </a:spcBef>
              <a:buClr>
                <a:schemeClr val="tx2">
                  <a:lumMod val="50000"/>
                </a:schemeClr>
              </a:buClr>
              <a:buSzPct val="70000"/>
              <a:buFont typeface="Wingdings" pitchFamily="2" charset="2"/>
              <a:buChar char="v"/>
            </a:pPr>
            <a:r>
              <a:rPr lang="en-US" sz="1600" spc="50" dirty="0">
                <a:solidFill>
                  <a:schemeClr val="tx1">
                    <a:lumMod val="95000"/>
                  </a:schemeClr>
                </a:solidFill>
                <a:latin typeface="Century Gothic" panose="020B0502020202020204" pitchFamily="34" charset="0"/>
                <a:ea typeface="MS Gothic" panose="020B0609070205080204" pitchFamily="49" charset="-128"/>
                <a:cs typeface="+mj-cs"/>
              </a:rPr>
              <a:t>Does the customized features types are relevant? ( hedonic vs utilitarian) (Hirschman and Holbrook </a:t>
            </a: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1982)</a:t>
            </a:r>
          </a:p>
          <a:p>
            <a:pPr marL="355600" indent="-355600" algn="justLow">
              <a:spcBef>
                <a:spcPts val="0"/>
              </a:spcBef>
              <a:buClr>
                <a:schemeClr val="tx2">
                  <a:lumMod val="50000"/>
                </a:schemeClr>
              </a:buClr>
              <a:buSzPct val="70000"/>
              <a:buFont typeface="Wingdings" pitchFamily="2" charset="2"/>
              <a:buChar char="v"/>
            </a:pPr>
            <a:endParaRPr lang="en-US" sz="1600" spc="50" dirty="0">
              <a:solidFill>
                <a:schemeClr val="tx1">
                  <a:lumMod val="95000"/>
                </a:schemeClr>
              </a:solidFill>
              <a:latin typeface="Century Gothic" panose="020B0502020202020204" pitchFamily="34" charset="0"/>
              <a:ea typeface="MS Gothic" panose="020B0609070205080204" pitchFamily="49" charset="-128"/>
              <a:cs typeface="+mj-cs"/>
            </a:endParaRPr>
          </a:p>
          <a:p>
            <a:pPr marL="355600" indent="-355600" algn="justLow">
              <a:spcBef>
                <a:spcPts val="0"/>
              </a:spcBef>
              <a:buClr>
                <a:schemeClr val="tx2">
                  <a:lumMod val="50000"/>
                </a:schemeClr>
              </a:buClr>
              <a:buSzPct val="70000"/>
              <a:buFont typeface="Wingdings" pitchFamily="2" charset="2"/>
              <a:buChar char="v"/>
            </a:pPr>
            <a:r>
              <a:rPr lang="en-US" sz="1600" spc="50" dirty="0" smtClean="0">
                <a:solidFill>
                  <a:schemeClr val="bg2">
                    <a:lumMod val="75000"/>
                  </a:schemeClr>
                </a:solidFill>
                <a:latin typeface="Century Gothic" panose="020B0502020202020204" pitchFamily="34" charset="0"/>
                <a:ea typeface="MS Gothic" panose="020B0609070205080204" pitchFamily="49" charset="-128"/>
              </a:rPr>
              <a:t>“The </a:t>
            </a:r>
            <a:r>
              <a:rPr lang="en-US" sz="1600" spc="50" dirty="0">
                <a:solidFill>
                  <a:schemeClr val="bg2">
                    <a:lumMod val="75000"/>
                  </a:schemeClr>
                </a:solidFill>
                <a:latin typeface="Century Gothic" panose="020B0502020202020204" pitchFamily="34" charset="0"/>
                <a:ea typeface="MS Gothic" panose="020B0609070205080204" pitchFamily="49" charset="-128"/>
              </a:rPr>
              <a:t>more the </a:t>
            </a:r>
            <a:r>
              <a:rPr lang="en-US" sz="1600" spc="50" dirty="0" smtClean="0">
                <a:solidFill>
                  <a:schemeClr val="bg2">
                    <a:lumMod val="75000"/>
                  </a:schemeClr>
                </a:solidFill>
                <a:latin typeface="Century Gothic" panose="020B0502020202020204" pitchFamily="34" charset="0"/>
                <a:ea typeface="MS Gothic" panose="020B0609070205080204" pitchFamily="49" charset="-128"/>
              </a:rPr>
              <a:t>merrier”: </a:t>
            </a:r>
            <a:r>
              <a:rPr lang="en-US" sz="1600" spc="50" dirty="0">
                <a:solidFill>
                  <a:schemeClr val="bg2">
                    <a:lumMod val="75000"/>
                  </a:schemeClr>
                </a:solidFill>
                <a:latin typeface="Century Gothic" panose="020B0502020202020204" pitchFamily="34" charset="0"/>
                <a:ea typeface="MS Gothic" panose="020B0609070205080204" pitchFamily="49" charset="-128"/>
              </a:rPr>
              <a:t>choice difficulty </a:t>
            </a:r>
            <a:r>
              <a:rPr lang="en-US" sz="1600" spc="50" dirty="0" smtClean="0">
                <a:solidFill>
                  <a:schemeClr val="bg2">
                    <a:lumMod val="75000"/>
                  </a:schemeClr>
                </a:solidFill>
                <a:latin typeface="Century Gothic" panose="020B0502020202020204" pitchFamily="34" charset="0"/>
                <a:ea typeface="MS Gothic" panose="020B0609070205080204" pitchFamily="49" charset="-128"/>
              </a:rPr>
              <a:t>effect </a:t>
            </a:r>
            <a:r>
              <a:rPr lang="en-US" sz="1600" dirty="0" smtClean="0">
                <a:solidFill>
                  <a:schemeClr val="bg2">
                    <a:lumMod val="75000"/>
                  </a:schemeClr>
                </a:solidFill>
              </a:rPr>
              <a:t>(</a:t>
            </a:r>
            <a:r>
              <a:rPr lang="en-US" sz="1600" spc="50" dirty="0">
                <a:solidFill>
                  <a:schemeClr val="bg2">
                    <a:lumMod val="75000"/>
                  </a:schemeClr>
                </a:solidFill>
                <a:latin typeface="Century Gothic" panose="020B0502020202020204" pitchFamily="34" charset="0"/>
                <a:ea typeface="MS Gothic" panose="020B0609070205080204" pitchFamily="49" charset="-128"/>
              </a:rPr>
              <a:t>Wang, 2010)</a:t>
            </a:r>
          </a:p>
          <a:p>
            <a:pPr marL="355600" indent="-355600" algn="justLow">
              <a:spcBef>
                <a:spcPts val="0"/>
              </a:spcBef>
              <a:buClr>
                <a:schemeClr val="tx2">
                  <a:lumMod val="50000"/>
                </a:schemeClr>
              </a:buClr>
              <a:buSzPct val="70000"/>
              <a:buFont typeface="Wingdings" pitchFamily="2" charset="2"/>
              <a:buChar char="v"/>
            </a:pPr>
            <a:endParaRPr lang="en-US" sz="1600" spc="50" dirty="0" smtClean="0">
              <a:solidFill>
                <a:schemeClr val="bg2">
                  <a:lumMod val="75000"/>
                </a:schemeClr>
              </a:solidFill>
              <a:latin typeface="Century Gothic" panose="020B0502020202020204" pitchFamily="34" charset="0"/>
              <a:ea typeface="MS Gothic" panose="020B0609070205080204" pitchFamily="49" charset="-128"/>
              <a:cs typeface="+mj-cs"/>
            </a:endParaRPr>
          </a:p>
          <a:p>
            <a:pPr marL="0" indent="0" algn="justLow">
              <a:spcBef>
                <a:spcPts val="0"/>
              </a:spcBef>
              <a:buClr>
                <a:schemeClr val="tx2">
                  <a:lumMod val="50000"/>
                </a:schemeClr>
              </a:buClr>
              <a:buSzPct val="70000"/>
              <a:buNone/>
            </a:pPr>
            <a:endParaRPr lang="en-US" sz="1600" spc="50" dirty="0">
              <a:solidFill>
                <a:schemeClr val="tx1">
                  <a:lumMod val="95000"/>
                </a:schemeClr>
              </a:solidFill>
              <a:latin typeface="Century Gothic" panose="020B0502020202020204" pitchFamily="34" charset="0"/>
              <a:ea typeface="MS Gothic" panose="020B0609070205080204" pitchFamily="49" charset="-128"/>
            </a:endParaRPr>
          </a:p>
        </p:txBody>
      </p:sp>
    </p:spTree>
    <p:extLst>
      <p:ext uri="{BB962C8B-B14F-4D97-AF65-F5344CB8AC3E}">
        <p14:creationId xmlns:p14="http://schemas.microsoft.com/office/powerpoint/2010/main" val="159563039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808038"/>
          </a:xfrm>
        </p:spPr>
        <p:txBody>
          <a:bodyPr>
            <a:normAutofit/>
          </a:bodyPr>
          <a:lstStyle/>
          <a:p>
            <a:r>
              <a:rPr lang="en-US" sz="2000" dirty="0" smtClean="0">
                <a:solidFill>
                  <a:schemeClr val="tx1">
                    <a:lumMod val="95000"/>
                  </a:schemeClr>
                </a:solidFill>
                <a:latin typeface="Century Gothic" panose="020B0502020202020204" pitchFamily="34" charset="0"/>
                <a:ea typeface="MS Gothic" panose="020B0609070205080204" pitchFamily="49" charset="-128"/>
              </a:rPr>
              <a:t>Model and hypotheses </a:t>
            </a:r>
            <a:endParaRPr lang="en-US" sz="2000" dirty="0">
              <a:solidFill>
                <a:schemeClr val="tx1">
                  <a:lumMod val="95000"/>
                </a:schemeClr>
              </a:solidFill>
              <a:latin typeface="Century Gothic" panose="020B0502020202020204" pitchFamily="34" charset="0"/>
              <a:ea typeface="MS Gothic" panose="020B0609070205080204" pitchFamily="49" charset="-128"/>
            </a:endParaRPr>
          </a:p>
        </p:txBody>
      </p:sp>
      <p:sp>
        <p:nvSpPr>
          <p:cNvPr id="4" name="Espace réservé du contenu 3"/>
          <p:cNvSpPr>
            <a:spLocks noGrp="1"/>
          </p:cNvSpPr>
          <p:nvPr>
            <p:ph sz="quarter" idx="13"/>
          </p:nvPr>
        </p:nvSpPr>
        <p:spPr/>
        <p:txBody>
          <a:bodyPr/>
          <a:lstStyle/>
          <a:p>
            <a:endParaRPr lang="fr-FR" dirty="0"/>
          </a:p>
        </p:txBody>
      </p:sp>
      <p:sp>
        <p:nvSpPr>
          <p:cNvPr id="5" name="Title 1"/>
          <p:cNvSpPr txBox="1">
            <a:spLocks/>
          </p:cNvSpPr>
          <p:nvPr/>
        </p:nvSpPr>
        <p:spPr>
          <a:xfrm>
            <a:off x="609600" y="274638"/>
            <a:ext cx="7924800" cy="1143000"/>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dirty="0"/>
          </a:p>
        </p:txBody>
      </p:sp>
      <p:grpSp>
        <p:nvGrpSpPr>
          <p:cNvPr id="6" name="Group 70"/>
          <p:cNvGrpSpPr/>
          <p:nvPr/>
        </p:nvGrpSpPr>
        <p:grpSpPr>
          <a:xfrm>
            <a:off x="152400" y="2749841"/>
            <a:ext cx="8926248" cy="2121467"/>
            <a:chOff x="76200" y="2749841"/>
            <a:chExt cx="8926248" cy="2121467"/>
          </a:xfrm>
        </p:grpSpPr>
        <p:sp>
          <p:nvSpPr>
            <p:cNvPr id="7" name="Rectangle 29"/>
            <p:cNvSpPr>
              <a:spLocks noChangeArrowheads="1"/>
            </p:cNvSpPr>
            <p:nvPr/>
          </p:nvSpPr>
          <p:spPr bwMode="auto">
            <a:xfrm>
              <a:off x="76200" y="3561753"/>
              <a:ext cx="2896390" cy="450559"/>
            </a:xfrm>
            <a:prstGeom prst="rect">
              <a:avLst/>
            </a:prstGeom>
            <a:solidFill>
              <a:schemeClr val="accent5">
                <a:lumMod val="75000"/>
              </a:schemeClr>
            </a:solidFill>
            <a:ln>
              <a:solidFill>
                <a:schemeClr val="accent5">
                  <a:lumMod val="50000"/>
                </a:schemeClr>
              </a:solidFill>
              <a:headEnd/>
              <a:tailEnd/>
            </a:ln>
            <a:effectLst>
              <a:softEdge rad="31750"/>
            </a:effec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sz="1600" spc="50" dirty="0">
                  <a:solidFill>
                    <a:schemeClr val="tx1"/>
                  </a:solidFill>
                  <a:latin typeface="Century Gothic" panose="020B0502020202020204" pitchFamily="34" charset="0"/>
                  <a:ea typeface="MS Gothic" panose="020B0609070205080204" pitchFamily="49" charset="-128"/>
                  <a:cs typeface="+mj-cs"/>
                </a:rPr>
                <a:t>Product customization</a:t>
              </a:r>
            </a:p>
          </p:txBody>
        </p:sp>
        <p:sp>
          <p:nvSpPr>
            <p:cNvPr id="8" name="Rectangle 28"/>
            <p:cNvSpPr>
              <a:spLocks noChangeArrowheads="1"/>
            </p:cNvSpPr>
            <p:nvPr/>
          </p:nvSpPr>
          <p:spPr bwMode="auto">
            <a:xfrm>
              <a:off x="3854156" y="3551593"/>
              <a:ext cx="2165644" cy="449409"/>
            </a:xfrm>
            <a:prstGeom prst="rect">
              <a:avLst/>
            </a:prstGeom>
            <a:solidFill>
              <a:schemeClr val="accent5">
                <a:lumMod val="75000"/>
              </a:schemeClr>
            </a:solidFill>
            <a:ln>
              <a:solidFill>
                <a:schemeClr val="accent5">
                  <a:lumMod val="50000"/>
                </a:schemeClr>
              </a:solidFill>
              <a:headEnd/>
              <a:tailEnd/>
            </a:ln>
            <a:effectLst>
              <a:softEdge rad="31750"/>
            </a:effec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sz="1600" spc="50" dirty="0">
                  <a:solidFill>
                    <a:schemeClr val="tx1"/>
                  </a:solidFill>
                  <a:latin typeface="Century Gothic" panose="020B0502020202020204" pitchFamily="34" charset="0"/>
                  <a:ea typeface="MS Gothic" panose="020B0609070205080204" pitchFamily="49" charset="-128"/>
                  <a:cs typeface="+mj-cs"/>
                </a:rPr>
                <a:t>Spotlight effect</a:t>
              </a:r>
            </a:p>
            <a:p>
              <a:pPr algn="ctr" fontAlgn="base">
                <a:spcBef>
                  <a:spcPct val="0"/>
                </a:spcBef>
                <a:spcAft>
                  <a:spcPct val="0"/>
                </a:spcAft>
              </a:pPr>
              <a:endParaRPr lang="en-US" sz="1600" spc="50" dirty="0">
                <a:solidFill>
                  <a:srgbClr val="7D436E"/>
                </a:solidFill>
                <a:latin typeface="Century Gothic" panose="020B0502020202020204" pitchFamily="34" charset="0"/>
                <a:ea typeface="MS Gothic" panose="020B0609070205080204" pitchFamily="49" charset="-128"/>
                <a:cs typeface="+mj-cs"/>
              </a:endParaRPr>
            </a:p>
          </p:txBody>
        </p:sp>
        <p:sp>
          <p:nvSpPr>
            <p:cNvPr id="9" name="Rectangle 27"/>
            <p:cNvSpPr>
              <a:spLocks noChangeArrowheads="1"/>
            </p:cNvSpPr>
            <p:nvPr/>
          </p:nvSpPr>
          <p:spPr bwMode="auto">
            <a:xfrm>
              <a:off x="2209799" y="2749841"/>
              <a:ext cx="2895601" cy="450559"/>
            </a:xfrm>
            <a:prstGeom prst="rect">
              <a:avLst/>
            </a:prstGeom>
            <a:solidFill>
              <a:schemeClr val="accent5">
                <a:lumMod val="75000"/>
              </a:schemeClr>
            </a:solidFill>
            <a:ln>
              <a:solidFill>
                <a:schemeClr val="accent5">
                  <a:lumMod val="50000"/>
                </a:schemeClr>
              </a:solidFill>
              <a:headEnd/>
              <a:tailEnd/>
            </a:ln>
            <a:effectLst>
              <a:softEdge rad="31750"/>
            </a:effec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600" spc="50" dirty="0">
                  <a:solidFill>
                    <a:schemeClr val="tx1"/>
                  </a:solidFill>
                  <a:latin typeface="Century Gothic" panose="020B0502020202020204" pitchFamily="34" charset="0"/>
                  <a:ea typeface="MS Gothic" panose="020B0609070205080204" pitchFamily="49" charset="-128"/>
                  <a:cs typeface="+mj-cs"/>
                </a:rPr>
                <a:t>Luxurious vs. non-luxurious</a:t>
              </a:r>
            </a:p>
          </p:txBody>
        </p:sp>
        <p:sp>
          <p:nvSpPr>
            <p:cNvPr id="10" name="Rectangle 26"/>
            <p:cNvSpPr>
              <a:spLocks noChangeArrowheads="1"/>
            </p:cNvSpPr>
            <p:nvPr/>
          </p:nvSpPr>
          <p:spPr bwMode="auto">
            <a:xfrm>
              <a:off x="6477000" y="3581400"/>
              <a:ext cx="2525448" cy="450559"/>
            </a:xfrm>
            <a:prstGeom prst="rect">
              <a:avLst/>
            </a:prstGeom>
            <a:solidFill>
              <a:schemeClr val="accent5">
                <a:lumMod val="75000"/>
              </a:schemeClr>
            </a:solidFill>
            <a:ln>
              <a:solidFill>
                <a:schemeClr val="accent5">
                  <a:lumMod val="50000"/>
                </a:schemeClr>
              </a:solidFill>
              <a:headEnd/>
              <a:tailEnd/>
            </a:ln>
            <a:effectLst>
              <a:softEdge rad="31750"/>
            </a:effec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sz="1600" spc="50" dirty="0">
                  <a:solidFill>
                    <a:schemeClr val="tx1"/>
                  </a:solidFill>
                  <a:latin typeface="Century Gothic" panose="020B0502020202020204" pitchFamily="34" charset="0"/>
                  <a:ea typeface="MS Gothic" panose="020B0609070205080204" pitchFamily="49" charset="-128"/>
                  <a:cs typeface="+mj-cs"/>
                </a:rPr>
                <a:t>Willingness</a:t>
              </a:r>
              <a:r>
                <a:rPr lang="fr-FR" sz="1600" spc="50" dirty="0">
                  <a:solidFill>
                    <a:schemeClr val="tx1"/>
                  </a:solidFill>
                  <a:latin typeface="Century Gothic" panose="020B0502020202020204" pitchFamily="34" charset="0"/>
                  <a:ea typeface="MS Gothic" panose="020B0609070205080204" pitchFamily="49" charset="-128"/>
                  <a:cs typeface="+mj-cs"/>
                </a:rPr>
                <a:t> to </a:t>
              </a:r>
              <a:r>
                <a:rPr lang="en-US" sz="1600" spc="50" dirty="0">
                  <a:solidFill>
                    <a:schemeClr val="tx1"/>
                  </a:solidFill>
                  <a:latin typeface="Century Gothic" panose="020B0502020202020204" pitchFamily="34" charset="0"/>
                  <a:ea typeface="MS Gothic" panose="020B0609070205080204" pitchFamily="49" charset="-128"/>
                  <a:cs typeface="+mj-cs"/>
                </a:rPr>
                <a:t>pay </a:t>
              </a:r>
            </a:p>
            <a:p>
              <a:pPr algn="ctr" fontAlgn="base">
                <a:spcBef>
                  <a:spcPct val="0"/>
                </a:spcBef>
                <a:spcAft>
                  <a:spcPct val="0"/>
                </a:spcAft>
              </a:pPr>
              <a:endParaRPr lang="en-US" sz="1600" spc="50" dirty="0">
                <a:solidFill>
                  <a:schemeClr val="tx1"/>
                </a:solidFill>
                <a:latin typeface="Century Gothic" panose="020B0502020202020204" pitchFamily="34" charset="0"/>
                <a:ea typeface="MS Gothic" panose="020B0609070205080204" pitchFamily="49" charset="-128"/>
                <a:cs typeface="+mj-cs"/>
              </a:endParaRPr>
            </a:p>
          </p:txBody>
        </p:sp>
        <p:sp>
          <p:nvSpPr>
            <p:cNvPr id="11" name="Rectangle 25"/>
            <p:cNvSpPr>
              <a:spLocks noChangeArrowheads="1"/>
            </p:cNvSpPr>
            <p:nvPr/>
          </p:nvSpPr>
          <p:spPr bwMode="auto">
            <a:xfrm>
              <a:off x="1612502" y="4419600"/>
              <a:ext cx="4635898" cy="451708"/>
            </a:xfrm>
            <a:prstGeom prst="rect">
              <a:avLst/>
            </a:prstGeom>
            <a:solidFill>
              <a:schemeClr val="accent5">
                <a:lumMod val="75000"/>
              </a:schemeClr>
            </a:solidFill>
            <a:ln>
              <a:solidFill>
                <a:schemeClr val="accent5">
                  <a:lumMod val="50000"/>
                </a:schemeClr>
              </a:solidFill>
              <a:headEnd/>
              <a:tailEnd/>
            </a:ln>
            <a:effectLst>
              <a:softEdge rad="31750"/>
            </a:effec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sz="1600" spc="50" dirty="0">
                  <a:solidFill>
                    <a:schemeClr val="tx1"/>
                  </a:solidFill>
                  <a:latin typeface="Century Gothic" panose="020B0502020202020204" pitchFamily="34" charset="0"/>
                  <a:ea typeface="MS Gothic" panose="020B0609070205080204" pitchFamily="49" charset="-128"/>
                  <a:cs typeface="+mj-cs"/>
                </a:rPr>
                <a:t>MC features (hedonic vs. utilitarian)</a:t>
              </a:r>
            </a:p>
          </p:txBody>
        </p:sp>
        <p:cxnSp>
          <p:nvCxnSpPr>
            <p:cNvPr id="12" name="Straight Arrow Connector 48"/>
            <p:cNvCxnSpPr>
              <a:stCxn id="7" idx="3"/>
            </p:cNvCxnSpPr>
            <p:nvPr/>
          </p:nvCxnSpPr>
          <p:spPr>
            <a:xfrm>
              <a:off x="2972590" y="3787033"/>
              <a:ext cx="891678" cy="6092"/>
            </a:xfrm>
            <a:prstGeom prst="straightConnector1">
              <a:avLst/>
            </a:prstGeom>
            <a:ln>
              <a:headEnd/>
              <a:tailEnd type="triangle" w="sm" len="sm"/>
            </a:ln>
          </p:spPr>
          <p:style>
            <a:lnRef idx="1">
              <a:schemeClr val="accent2"/>
            </a:lnRef>
            <a:fillRef idx="0">
              <a:schemeClr val="accent2"/>
            </a:fillRef>
            <a:effectRef idx="0">
              <a:schemeClr val="accent2"/>
            </a:effectRef>
            <a:fontRef idx="minor">
              <a:schemeClr val="tx1"/>
            </a:fontRef>
          </p:style>
        </p:cxnSp>
        <p:sp>
          <p:nvSpPr>
            <p:cNvPr id="13" name="Rectangle 12"/>
            <p:cNvSpPr/>
            <p:nvPr/>
          </p:nvSpPr>
          <p:spPr>
            <a:xfrm>
              <a:off x="3276600" y="3280505"/>
              <a:ext cx="399468" cy="338554"/>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none">
              <a:spAutoFit/>
            </a:bodyPr>
            <a:lstStyle/>
            <a:p>
              <a:r>
                <a:rPr lang="fr-FR" sz="1600" b="1" dirty="0" smtClean="0">
                  <a:solidFill>
                    <a:srgbClr val="FFC000"/>
                  </a:solidFill>
                </a:rPr>
                <a:t>H2</a:t>
              </a:r>
              <a:endParaRPr lang="fr-FR" b="1" dirty="0">
                <a:solidFill>
                  <a:srgbClr val="FFC000"/>
                </a:solidFill>
              </a:endParaRPr>
            </a:p>
          </p:txBody>
        </p:sp>
        <p:sp>
          <p:nvSpPr>
            <p:cNvPr id="14" name="Rectangle 13"/>
            <p:cNvSpPr/>
            <p:nvPr/>
          </p:nvSpPr>
          <p:spPr>
            <a:xfrm>
              <a:off x="3581400" y="4113572"/>
              <a:ext cx="399468" cy="338554"/>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none">
              <a:spAutoFit/>
            </a:bodyPr>
            <a:lstStyle/>
            <a:p>
              <a:r>
                <a:rPr lang="fr-FR" sz="1600" b="1" dirty="0" smtClean="0">
                  <a:solidFill>
                    <a:srgbClr val="FFC000"/>
                  </a:solidFill>
                </a:rPr>
                <a:t>H3</a:t>
              </a:r>
              <a:endParaRPr lang="fr-FR" b="1" dirty="0">
                <a:solidFill>
                  <a:srgbClr val="FFC000"/>
                </a:solidFill>
              </a:endParaRPr>
            </a:p>
          </p:txBody>
        </p:sp>
        <p:cxnSp>
          <p:nvCxnSpPr>
            <p:cNvPr id="15" name="Straight Arrow Connector 54"/>
            <p:cNvCxnSpPr/>
            <p:nvPr/>
          </p:nvCxnSpPr>
          <p:spPr>
            <a:xfrm flipV="1">
              <a:off x="3657600" y="3786457"/>
              <a:ext cx="0" cy="633143"/>
            </a:xfrm>
            <a:prstGeom prst="straightConnector1">
              <a:avLst/>
            </a:prstGeom>
            <a:ln>
              <a:headEnd/>
              <a:tailEnd type="triangle" w="sm" len="sm"/>
            </a:ln>
          </p:spPr>
          <p:style>
            <a:lnRef idx="1">
              <a:schemeClr val="accent2"/>
            </a:lnRef>
            <a:fillRef idx="0">
              <a:schemeClr val="accent2"/>
            </a:fillRef>
            <a:effectRef idx="0">
              <a:schemeClr val="accent2"/>
            </a:effectRef>
            <a:fontRef idx="minor">
              <a:schemeClr val="tx1"/>
            </a:fontRef>
          </p:style>
        </p:cxnSp>
        <p:cxnSp>
          <p:nvCxnSpPr>
            <p:cNvPr id="16" name="Straight Arrow Connector 55"/>
            <p:cNvCxnSpPr/>
            <p:nvPr/>
          </p:nvCxnSpPr>
          <p:spPr>
            <a:xfrm>
              <a:off x="3352800" y="3200400"/>
              <a:ext cx="0" cy="592697"/>
            </a:xfrm>
            <a:prstGeom prst="straightConnector1">
              <a:avLst/>
            </a:prstGeom>
            <a:ln>
              <a:headEnd/>
              <a:tailEnd type="triangle" w="sm" len="sm"/>
            </a:ln>
          </p:spPr>
          <p:style>
            <a:lnRef idx="1">
              <a:schemeClr val="accent2"/>
            </a:lnRef>
            <a:fillRef idx="0">
              <a:schemeClr val="accent2"/>
            </a:fillRef>
            <a:effectRef idx="0">
              <a:schemeClr val="accent2"/>
            </a:effectRef>
            <a:fontRef idx="minor">
              <a:schemeClr val="tx1"/>
            </a:fontRef>
          </p:style>
        </p:cxnSp>
        <p:sp>
          <p:nvSpPr>
            <p:cNvPr id="17" name="Rectangle 16"/>
            <p:cNvSpPr/>
            <p:nvPr/>
          </p:nvSpPr>
          <p:spPr>
            <a:xfrm>
              <a:off x="3047210" y="3843035"/>
              <a:ext cx="399468" cy="338554"/>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none">
              <a:spAutoFit/>
            </a:bodyPr>
            <a:lstStyle/>
            <a:p>
              <a:r>
                <a:rPr lang="fr-FR" sz="1600" b="1" dirty="0">
                  <a:solidFill>
                    <a:srgbClr val="FFC000"/>
                  </a:solidFill>
                </a:rPr>
                <a:t>H1</a:t>
              </a:r>
              <a:endParaRPr lang="fr-FR" b="1" dirty="0">
                <a:solidFill>
                  <a:srgbClr val="FFC000"/>
                </a:solidFill>
              </a:endParaRPr>
            </a:p>
          </p:txBody>
        </p:sp>
        <p:cxnSp>
          <p:nvCxnSpPr>
            <p:cNvPr id="18" name="Straight Arrow Connector 67"/>
            <p:cNvCxnSpPr/>
            <p:nvPr/>
          </p:nvCxnSpPr>
          <p:spPr>
            <a:xfrm flipV="1">
              <a:off x="6019800" y="3806678"/>
              <a:ext cx="457200" cy="1"/>
            </a:xfrm>
            <a:prstGeom prst="straightConnector1">
              <a:avLst/>
            </a:prstGeom>
            <a:ln>
              <a:headEnd/>
              <a:tailEnd type="triangle" w="sm" len="sm"/>
            </a:ln>
          </p:spPr>
          <p:style>
            <a:lnRef idx="1">
              <a:schemeClr val="accent2"/>
            </a:lnRef>
            <a:fillRef idx="0">
              <a:schemeClr val="accent2"/>
            </a:fillRef>
            <a:effectRef idx="0">
              <a:schemeClr val="accent2"/>
            </a:effectRef>
            <a:fontRef idx="minor">
              <a:schemeClr val="tx1"/>
            </a:fontRef>
          </p:style>
        </p:cxnSp>
      </p:grpSp>
      <p:sp>
        <p:nvSpPr>
          <p:cNvPr id="19" name="Rectangle 20"/>
          <p:cNvSpPr>
            <a:spLocks noChangeArrowheads="1"/>
          </p:cNvSpPr>
          <p:nvPr/>
        </p:nvSpPr>
        <p:spPr bwMode="auto">
          <a:xfrm>
            <a:off x="5671477" y="2749841"/>
            <a:ext cx="2177123" cy="450559"/>
          </a:xfrm>
          <a:prstGeom prst="rect">
            <a:avLst/>
          </a:prstGeom>
          <a:solidFill>
            <a:schemeClr val="bg1">
              <a:lumMod val="90000"/>
              <a:lumOff val="10000"/>
            </a:schemeClr>
          </a:solidFill>
          <a:ln>
            <a:solidFill>
              <a:schemeClr val="accent5">
                <a:lumMod val="50000"/>
              </a:schemeClr>
            </a:solidFill>
            <a:headEnd/>
            <a:tailEnd/>
          </a:ln>
          <a:effectLst>
            <a:softEdge rad="31750"/>
          </a:effec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sz="1600" spc="50" dirty="0">
                <a:solidFill>
                  <a:schemeClr val="accent6">
                    <a:lumMod val="75000"/>
                  </a:schemeClr>
                </a:solidFill>
                <a:latin typeface="Century Gothic" panose="020B0502020202020204" pitchFamily="34" charset="0"/>
                <a:ea typeface="MS Gothic" panose="020B0609070205080204" pitchFamily="49" charset="-128"/>
                <a:cs typeface="+mj-cs"/>
              </a:rPr>
              <a:t>Choice difficulty</a:t>
            </a:r>
          </a:p>
        </p:txBody>
      </p:sp>
      <p:cxnSp>
        <p:nvCxnSpPr>
          <p:cNvPr id="20" name="Straight Arrow Connector 72"/>
          <p:cNvCxnSpPr/>
          <p:nvPr/>
        </p:nvCxnSpPr>
        <p:spPr>
          <a:xfrm>
            <a:off x="6324600" y="3224605"/>
            <a:ext cx="0" cy="592697"/>
          </a:xfrm>
          <a:prstGeom prst="straightConnector1">
            <a:avLst/>
          </a:prstGeom>
          <a:ln>
            <a:solidFill>
              <a:schemeClr val="bg2"/>
            </a:solidFill>
            <a:headEnd/>
            <a:tailEnd type="triangle" w="sm" len="sm"/>
          </a:ln>
        </p:spPr>
        <p:style>
          <a:lnRef idx="1">
            <a:schemeClr val="accent6"/>
          </a:lnRef>
          <a:fillRef idx="0">
            <a:schemeClr val="accent6"/>
          </a:fillRef>
          <a:effectRef idx="0">
            <a:schemeClr val="accent6"/>
          </a:effectRef>
          <a:fontRef idx="minor">
            <a:schemeClr val="tx1"/>
          </a:fontRef>
        </p:style>
      </p:cxnSp>
      <p:sp>
        <p:nvSpPr>
          <p:cNvPr id="21" name="Rectangle 20"/>
          <p:cNvSpPr/>
          <p:nvPr/>
        </p:nvSpPr>
        <p:spPr>
          <a:xfrm>
            <a:off x="6281067" y="3242846"/>
            <a:ext cx="399468" cy="338554"/>
          </a:xfrm>
          <a:prstGeom prst="rect">
            <a:avLst/>
          </a:prstGeom>
        </p:spPr>
        <p:txBody>
          <a:bodyPr wrap="none">
            <a:spAutoFit/>
          </a:bodyPr>
          <a:lstStyle/>
          <a:p>
            <a:r>
              <a:rPr lang="fr-FR" sz="1600" b="1" dirty="0" smtClean="0">
                <a:solidFill>
                  <a:schemeClr val="accent6">
                    <a:lumMod val="75000"/>
                  </a:schemeClr>
                </a:solidFill>
              </a:rPr>
              <a:t>H4</a:t>
            </a:r>
            <a:endParaRPr lang="fr-FR" b="1" dirty="0">
              <a:solidFill>
                <a:schemeClr val="accent6">
                  <a:lumMod val="75000"/>
                </a:schemeClr>
              </a:solidFill>
            </a:endParaRPr>
          </a:p>
        </p:txBody>
      </p:sp>
    </p:spTree>
    <p:extLst>
      <p:ext uri="{BB962C8B-B14F-4D97-AF65-F5344CB8AC3E}">
        <p14:creationId xmlns:p14="http://schemas.microsoft.com/office/powerpoint/2010/main" val="42494449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50664"/>
            <a:ext cx="7924800" cy="1143000"/>
          </a:xfrm>
        </p:spPr>
        <p:txBody>
          <a:bodyPr/>
          <a:lstStyle/>
          <a:p>
            <a:r>
              <a:rPr lang="fr-FR" sz="2000" b="1" dirty="0" err="1">
                <a:solidFill>
                  <a:schemeClr val="tx1">
                    <a:lumMod val="95000"/>
                  </a:schemeClr>
                </a:solidFill>
                <a:latin typeface="Century Gothic" panose="020B0502020202020204" pitchFamily="34" charset="0"/>
                <a:ea typeface="MS Gothic" panose="020B0609070205080204" pitchFamily="49" charset="-128"/>
              </a:rPr>
              <a:t>Studies</a:t>
            </a:r>
            <a:endParaRPr lang="fr-FR" sz="2000" b="1" dirty="0">
              <a:solidFill>
                <a:schemeClr val="tx1">
                  <a:lumMod val="95000"/>
                </a:schemeClr>
              </a:solidFill>
              <a:latin typeface="Century Gothic" panose="020B0502020202020204" pitchFamily="34" charset="0"/>
              <a:ea typeface="MS Gothic" panose="020B0609070205080204" pitchFamily="49" charset="-128"/>
            </a:endParaRPr>
          </a:p>
        </p:txBody>
      </p:sp>
      <p:pic>
        <p:nvPicPr>
          <p:cNvPr id="6147" name="Picture 3"/>
          <p:cNvPicPr>
            <a:picLocks noGrp="1" noChangeAspect="1" noChangeArrowheads="1"/>
          </p:cNvPicPr>
          <p:nvPr>
            <p:ph sz="quarter" idx="13"/>
          </p:nvPr>
        </p:nvPicPr>
        <p:blipFill>
          <a:blip r:embed="rId3">
            <a:extLst>
              <a:ext uri="{28A0092B-C50C-407E-A947-70E740481C1C}">
                <a14:useLocalDpi xmlns:a14="http://schemas.microsoft.com/office/drawing/2010/main" val="0"/>
              </a:ext>
            </a:extLst>
          </a:blip>
          <a:srcRect/>
          <a:stretch>
            <a:fillRect/>
          </a:stretch>
        </p:blipFill>
        <p:spPr bwMode="auto">
          <a:xfrm>
            <a:off x="6854669" y="228600"/>
            <a:ext cx="1832131" cy="121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Content Placeholder 2"/>
          <p:cNvSpPr txBox="1">
            <a:spLocks/>
          </p:cNvSpPr>
          <p:nvPr/>
        </p:nvSpPr>
        <p:spPr>
          <a:xfrm>
            <a:off x="457200" y="1554480"/>
            <a:ext cx="8229600" cy="4038600"/>
          </a:xfrm>
          <a:prstGeom prst="rect">
            <a:avLst/>
          </a:prstGeom>
        </p:spPr>
        <p:txBody>
          <a:bodyPr vert="horz" lIns="91440" tIns="45720" rIns="91440" bIns="45720" rtlCol="0">
            <a:noAutofit/>
          </a:bodyPr>
          <a:lst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a:lstStyle>
          <a:p>
            <a:pPr marL="355600" indent="-355600" algn="justLow">
              <a:spcBef>
                <a:spcPts val="0"/>
              </a:spcBef>
              <a:buClr>
                <a:schemeClr val="tx2">
                  <a:lumMod val="50000"/>
                </a:schemeClr>
              </a:buClr>
              <a:buSzPct val="70000"/>
              <a:buFont typeface="Wingdings" pitchFamily="2" charset="2"/>
              <a:buChar char="v"/>
            </a:pP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Study 1: mediating effect </a:t>
            </a:r>
          </a:p>
          <a:p>
            <a:pPr marL="755650" lvl="1" indent="-355600" algn="justLow">
              <a:spcBef>
                <a:spcPts val="0"/>
              </a:spcBef>
              <a:buClr>
                <a:schemeClr val="tx2">
                  <a:lumMod val="50000"/>
                </a:schemeClr>
              </a:buClr>
              <a:buSzPct val="70000"/>
              <a:buFont typeface="Wingdings" pitchFamily="2" charset="2"/>
              <a:buChar char="v"/>
            </a:pPr>
            <a:r>
              <a:rPr lang="en-US" sz="1600" spc="50" dirty="0" err="1">
                <a:solidFill>
                  <a:schemeClr val="tx1">
                    <a:lumMod val="95000"/>
                  </a:schemeClr>
                </a:solidFill>
                <a:latin typeface="Century Gothic" panose="020B0502020202020204" pitchFamily="34" charset="0"/>
                <a:ea typeface="MS Gothic" panose="020B0609070205080204" pitchFamily="49" charset="-128"/>
                <a:cs typeface="+mj-cs"/>
              </a:rPr>
              <a:t>Gilovich</a:t>
            </a:r>
            <a:r>
              <a:rPr lang="en-US" sz="1600" spc="50" dirty="0">
                <a:solidFill>
                  <a:schemeClr val="tx1">
                    <a:lumMod val="95000"/>
                  </a:schemeClr>
                </a:solidFill>
                <a:latin typeface="Century Gothic" panose="020B0502020202020204" pitchFamily="34" charset="0"/>
                <a:ea typeface="MS Gothic" panose="020B0609070205080204" pitchFamily="49" charset="-128"/>
                <a:cs typeface="+mj-cs"/>
              </a:rPr>
              <a:t> et al. (2000), we asked participants about their perception </a:t>
            </a: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of others awareness </a:t>
            </a:r>
            <a:r>
              <a:rPr lang="en-US" sz="1600" spc="50" dirty="0">
                <a:solidFill>
                  <a:schemeClr val="tx1">
                    <a:lumMod val="95000"/>
                  </a:schemeClr>
                </a:solidFill>
                <a:latin typeface="Century Gothic" panose="020B0502020202020204" pitchFamily="34" charset="0"/>
                <a:ea typeface="MS Gothic" panose="020B0609070205080204" pitchFamily="49" charset="-128"/>
                <a:cs typeface="+mj-cs"/>
              </a:rPr>
              <a:t>about their possessions (e.g. </a:t>
            </a:r>
            <a:r>
              <a:rPr lang="en-US" sz="1200" i="1" spc="50" dirty="0">
                <a:solidFill>
                  <a:schemeClr val="tx1">
                    <a:lumMod val="95000"/>
                  </a:schemeClr>
                </a:solidFill>
                <a:latin typeface="Century Gothic" panose="020B0502020202020204" pitchFamily="34" charset="0"/>
                <a:ea typeface="MS Gothic" panose="020B0609070205080204" pitchFamily="49" charset="-128"/>
                <a:cs typeface="+mj-cs"/>
              </a:rPr>
              <a:t>if YOU wear this ‘product' how many percentage of your classmates will notice it</a:t>
            </a:r>
            <a:r>
              <a:rPr lang="en-US" sz="1200" i="1" spc="50" dirty="0" smtClean="0">
                <a:solidFill>
                  <a:schemeClr val="tx1">
                    <a:lumMod val="95000"/>
                  </a:schemeClr>
                </a:solidFill>
                <a:latin typeface="Century Gothic" panose="020B0502020202020204" pitchFamily="34" charset="0"/>
                <a:ea typeface="MS Gothic" panose="020B0609070205080204" pitchFamily="49" charset="-128"/>
                <a:cs typeface="+mj-cs"/>
              </a:rPr>
              <a:t>? If someone of you classmate wear this </a:t>
            </a:r>
            <a:r>
              <a:rPr lang="en-US" sz="1200" i="1" spc="50" dirty="0">
                <a:solidFill>
                  <a:schemeClr val="tx1">
                    <a:lumMod val="95000"/>
                  </a:schemeClr>
                </a:solidFill>
                <a:latin typeface="Century Gothic" panose="020B0502020202020204" pitchFamily="34" charset="0"/>
                <a:ea typeface="MS Gothic" panose="020B0609070205080204" pitchFamily="49" charset="-128"/>
              </a:rPr>
              <a:t>product' how many percentage of your classmates will notice it</a:t>
            </a:r>
            <a:r>
              <a:rPr lang="en-US" sz="1200" i="1" spc="50" dirty="0" smtClean="0">
                <a:solidFill>
                  <a:schemeClr val="tx1">
                    <a:lumMod val="95000"/>
                  </a:schemeClr>
                </a:solidFill>
                <a:latin typeface="Century Gothic" panose="020B0502020202020204" pitchFamily="34" charset="0"/>
                <a:ea typeface="MS Gothic" panose="020B0609070205080204" pitchFamily="49" charset="-128"/>
                <a:cs typeface="+mj-cs"/>
              </a:rPr>
              <a:t> ).</a:t>
            </a:r>
            <a:endParaRPr lang="en-US" sz="1600" i="1" spc="50" dirty="0">
              <a:solidFill>
                <a:schemeClr val="tx1">
                  <a:lumMod val="95000"/>
                </a:schemeClr>
              </a:solidFill>
              <a:latin typeface="Century Gothic" panose="020B0502020202020204" pitchFamily="34" charset="0"/>
              <a:ea typeface="MS Gothic" panose="020B0609070205080204" pitchFamily="49" charset="-128"/>
              <a:cs typeface="+mj-cs"/>
            </a:endParaRPr>
          </a:p>
          <a:p>
            <a:pPr marL="355600" indent="-355600" algn="justLow">
              <a:spcBef>
                <a:spcPts val="0"/>
              </a:spcBef>
              <a:buClr>
                <a:schemeClr val="tx2">
                  <a:lumMod val="50000"/>
                </a:schemeClr>
              </a:buClr>
              <a:buSzPct val="70000"/>
              <a:buFont typeface="Wingdings" pitchFamily="2" charset="2"/>
              <a:buChar char="v"/>
            </a:pP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Study 2: Brand category</a:t>
            </a:r>
          </a:p>
          <a:p>
            <a:pPr marL="755650" lvl="1" indent="-355600" algn="justLow">
              <a:spcBef>
                <a:spcPts val="0"/>
              </a:spcBef>
              <a:buClr>
                <a:schemeClr val="tx2">
                  <a:lumMod val="50000"/>
                </a:schemeClr>
              </a:buClr>
              <a:buSzPct val="70000"/>
              <a:buFont typeface="Wingdings" pitchFamily="2" charset="2"/>
              <a:buChar char="v"/>
            </a:pP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Luxury vs ordinary watch ( brand name)</a:t>
            </a:r>
          </a:p>
          <a:p>
            <a:pPr marL="355600" indent="-355600" algn="justLow">
              <a:spcBef>
                <a:spcPts val="0"/>
              </a:spcBef>
              <a:buClr>
                <a:schemeClr val="tx2">
                  <a:lumMod val="50000"/>
                </a:schemeClr>
              </a:buClr>
              <a:buSzPct val="70000"/>
              <a:buFont typeface="Wingdings" pitchFamily="2" charset="2"/>
              <a:buChar char="v"/>
            </a:pP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Study3:  Hedonic vs utilitarian features</a:t>
            </a:r>
          </a:p>
          <a:p>
            <a:pPr marL="755650" lvl="1" indent="-355600" algn="justLow">
              <a:spcBef>
                <a:spcPts val="0"/>
              </a:spcBef>
              <a:buClr>
                <a:schemeClr val="tx2">
                  <a:lumMod val="50000"/>
                </a:schemeClr>
              </a:buClr>
              <a:buSzPct val="70000"/>
              <a:buFont typeface="Wingdings" pitchFamily="2" charset="2"/>
              <a:buChar char="v"/>
            </a:pP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face </a:t>
            </a:r>
            <a:r>
              <a:rPr lang="en-US" sz="1600" spc="50" dirty="0">
                <a:solidFill>
                  <a:schemeClr val="tx1">
                    <a:lumMod val="95000"/>
                  </a:schemeClr>
                </a:solidFill>
                <a:latin typeface="Century Gothic" panose="020B0502020202020204" pitchFamily="34" charset="0"/>
                <a:ea typeface="MS Gothic" panose="020B0609070205080204" pitchFamily="49" charset="-128"/>
                <a:cs typeface="+mj-cs"/>
              </a:rPr>
              <a:t>color, straps color and frame </a:t>
            </a: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color VS water </a:t>
            </a:r>
            <a:r>
              <a:rPr lang="en-US" sz="1600" spc="50" dirty="0">
                <a:solidFill>
                  <a:schemeClr val="tx1">
                    <a:lumMod val="95000"/>
                  </a:schemeClr>
                </a:solidFill>
                <a:latin typeface="Century Gothic" panose="020B0502020202020204" pitchFamily="34" charset="0"/>
                <a:ea typeface="MS Gothic" panose="020B0609070205080204" pitchFamily="49" charset="-128"/>
                <a:cs typeface="+mj-cs"/>
              </a:rPr>
              <a:t>resistant, </a:t>
            </a: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movement, case </a:t>
            </a:r>
            <a:r>
              <a:rPr lang="en-US" sz="1600" spc="50" dirty="0">
                <a:solidFill>
                  <a:schemeClr val="tx1">
                    <a:lumMod val="95000"/>
                  </a:schemeClr>
                </a:solidFill>
                <a:latin typeface="Century Gothic" panose="020B0502020202020204" pitchFamily="34" charset="0"/>
                <a:ea typeface="MS Gothic" panose="020B0609070205080204" pitchFamily="49" charset="-128"/>
                <a:cs typeface="+mj-cs"/>
              </a:rPr>
              <a:t>diameter etc.</a:t>
            </a:r>
            <a:endParaRPr lang="fr-FR" sz="1600" spc="50" dirty="0">
              <a:solidFill>
                <a:schemeClr val="tx1">
                  <a:lumMod val="95000"/>
                </a:schemeClr>
              </a:solidFill>
              <a:latin typeface="Century Gothic" panose="020B0502020202020204" pitchFamily="34" charset="0"/>
              <a:ea typeface="MS Gothic" panose="020B0609070205080204" pitchFamily="49" charset="-128"/>
              <a:cs typeface="+mj-cs"/>
            </a:endParaRPr>
          </a:p>
          <a:p>
            <a:pPr marL="355600" indent="-355600" algn="justLow">
              <a:spcBef>
                <a:spcPts val="0"/>
              </a:spcBef>
              <a:buClr>
                <a:schemeClr val="tx2">
                  <a:lumMod val="50000"/>
                </a:schemeClr>
              </a:buClr>
              <a:buSzPct val="70000"/>
              <a:buFont typeface="Wingdings" pitchFamily="2" charset="2"/>
              <a:buChar char="v"/>
            </a:pP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Online customization</a:t>
            </a:r>
          </a:p>
          <a:p>
            <a:pPr marL="355600" indent="-355600" algn="justLow">
              <a:spcBef>
                <a:spcPts val="0"/>
              </a:spcBef>
              <a:buClr>
                <a:schemeClr val="tx2">
                  <a:lumMod val="50000"/>
                </a:schemeClr>
              </a:buClr>
              <a:buSzPct val="70000"/>
              <a:buFont typeface="Wingdings" pitchFamily="2" charset="2"/>
              <a:buChar char="v"/>
            </a:pP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 </a:t>
            </a:r>
            <a:r>
              <a:rPr lang="en-US" sz="1600" spc="50" dirty="0">
                <a:solidFill>
                  <a:schemeClr val="bg1">
                    <a:lumMod val="90000"/>
                    <a:lumOff val="10000"/>
                  </a:schemeClr>
                </a:solidFill>
                <a:latin typeface="Century Gothic" panose="020B0502020202020204" pitchFamily="34" charset="0"/>
                <a:ea typeface="MS Gothic" panose="020B0609070205080204" pitchFamily="49" charset="-128"/>
                <a:cs typeface="+mj-cs"/>
              </a:rPr>
              <a:t>Study 4: choice difficulty </a:t>
            </a:r>
          </a:p>
          <a:p>
            <a:pPr marL="755650" lvl="1" indent="-355600" algn="justLow">
              <a:spcBef>
                <a:spcPts val="0"/>
              </a:spcBef>
              <a:buClr>
                <a:schemeClr val="tx2">
                  <a:lumMod val="50000"/>
                </a:schemeClr>
              </a:buClr>
              <a:buSzPct val="70000"/>
              <a:buFont typeface="Wingdings" pitchFamily="2" charset="2"/>
              <a:buChar char="v"/>
            </a:pPr>
            <a:r>
              <a:rPr lang="en-US" sz="1600" spc="50" dirty="0">
                <a:solidFill>
                  <a:schemeClr val="bg1">
                    <a:lumMod val="90000"/>
                    <a:lumOff val="10000"/>
                  </a:schemeClr>
                </a:solidFill>
                <a:latin typeface="Century Gothic" panose="020B0502020202020204" pitchFamily="34" charset="0"/>
                <a:ea typeface="MS Gothic" panose="020B0609070205080204" pitchFamily="49" charset="-128"/>
                <a:cs typeface="+mj-cs"/>
              </a:rPr>
              <a:t>Choosing 4 features among many others, personalize, choosing 4 characters to engrave into the product. </a:t>
            </a:r>
          </a:p>
          <a:p>
            <a:pPr marL="755650" lvl="1" indent="-355600" algn="justLow">
              <a:spcBef>
                <a:spcPts val="0"/>
              </a:spcBef>
              <a:buClr>
                <a:schemeClr val="tx2">
                  <a:lumMod val="50000"/>
                </a:schemeClr>
              </a:buClr>
              <a:buSzPct val="70000"/>
              <a:buFont typeface="Wingdings" pitchFamily="2" charset="2"/>
              <a:buChar char="v"/>
            </a:pPr>
            <a:r>
              <a:rPr lang="en-US" sz="1600" spc="50" dirty="0">
                <a:solidFill>
                  <a:schemeClr val="bg1">
                    <a:lumMod val="90000"/>
                    <a:lumOff val="10000"/>
                  </a:schemeClr>
                </a:solidFill>
                <a:latin typeface="Century Gothic" panose="020B0502020202020204" pitchFamily="34" charset="0"/>
                <a:ea typeface="MS Gothic" panose="020B0609070205080204" pitchFamily="49" charset="-128"/>
                <a:cs typeface="+mj-cs"/>
              </a:rPr>
              <a:t>How difficult was choosing this product for you</a:t>
            </a:r>
          </a:p>
          <a:p>
            <a:pPr marL="355600" indent="-355600" algn="justLow">
              <a:spcBef>
                <a:spcPts val="0"/>
              </a:spcBef>
              <a:buClr>
                <a:schemeClr val="tx2">
                  <a:lumMod val="50000"/>
                </a:schemeClr>
              </a:buClr>
              <a:buSzPct val="70000"/>
              <a:buFont typeface="Wingdings" pitchFamily="2" charset="2"/>
              <a:buChar char="v"/>
            </a:pPr>
            <a:endParaRPr lang="en-US" sz="1600" cap="all" spc="50" dirty="0" smtClean="0">
              <a:solidFill>
                <a:schemeClr val="tx1">
                  <a:lumMod val="95000"/>
                </a:schemeClr>
              </a:solidFill>
              <a:latin typeface="Century Gothic" panose="020B0502020202020204" pitchFamily="34" charset="0"/>
              <a:ea typeface="MS Gothic" panose="020B0609070205080204" pitchFamily="49" charset="-128"/>
              <a:cs typeface="+mj-cs"/>
            </a:endParaRPr>
          </a:p>
          <a:p>
            <a:pPr marL="355600" indent="-355600" algn="justLow">
              <a:spcBef>
                <a:spcPts val="0"/>
              </a:spcBef>
              <a:buClr>
                <a:schemeClr val="tx2">
                  <a:lumMod val="50000"/>
                </a:schemeClr>
              </a:buClr>
              <a:buSzPct val="70000"/>
              <a:buFont typeface="Wingdings" pitchFamily="2" charset="2"/>
              <a:buChar char="v"/>
            </a:pPr>
            <a:endPar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endParaRPr>
          </a:p>
          <a:p>
            <a:pPr marL="355600" indent="-355600">
              <a:spcBef>
                <a:spcPts val="0"/>
              </a:spcBef>
              <a:buClr>
                <a:schemeClr val="tx2">
                  <a:lumMod val="50000"/>
                </a:schemeClr>
              </a:buClr>
              <a:buSzPct val="70000"/>
              <a:buFont typeface="Wingdings" pitchFamily="2" charset="2"/>
              <a:buChar char="v"/>
            </a:pPr>
            <a:endParaRPr lang="en-US" sz="1600" spc="50" dirty="0">
              <a:solidFill>
                <a:schemeClr val="tx1">
                  <a:lumMod val="95000"/>
                </a:schemeClr>
              </a:solidFill>
              <a:latin typeface="Century Gothic" panose="020B0502020202020204" pitchFamily="34" charset="0"/>
              <a:ea typeface="MS Gothic" panose="020B0609070205080204" pitchFamily="49" charset="-128"/>
            </a:endParaRPr>
          </a:p>
        </p:txBody>
      </p:sp>
      <p:pic>
        <p:nvPicPr>
          <p:cNvPr id="614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304800"/>
            <a:ext cx="1066800" cy="10851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Ellipse 13"/>
          <p:cNvSpPr/>
          <p:nvPr/>
        </p:nvSpPr>
        <p:spPr>
          <a:xfrm>
            <a:off x="5730240" y="431800"/>
            <a:ext cx="688408" cy="688408"/>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fr-FR"/>
          </a:p>
        </p:txBody>
      </p:sp>
      <p:sp>
        <p:nvSpPr>
          <p:cNvPr id="15" name="ZoneTexte 14"/>
          <p:cNvSpPr txBox="1"/>
          <p:nvPr/>
        </p:nvSpPr>
        <p:spPr>
          <a:xfrm>
            <a:off x="5817673" y="599020"/>
            <a:ext cx="554182" cy="369333"/>
          </a:xfrm>
          <a:prstGeom prst="rect">
            <a:avLst/>
          </a:prstGeom>
          <a:noFill/>
        </p:spPr>
        <p:txBody>
          <a:bodyPr wrap="square" rtlCol="0">
            <a:spAutoFit/>
          </a:bodyPr>
          <a:lstStyle/>
          <a:p>
            <a:r>
              <a:rPr lang="fr-FR" dirty="0" smtClean="0"/>
              <a:t>110</a:t>
            </a:r>
            <a:endParaRPr lang="fr-FR" dirty="0"/>
          </a:p>
        </p:txBody>
      </p:sp>
      <p:sp>
        <p:nvSpPr>
          <p:cNvPr id="18" name="Ellipse 17"/>
          <p:cNvSpPr/>
          <p:nvPr/>
        </p:nvSpPr>
        <p:spPr>
          <a:xfrm>
            <a:off x="3742887" y="431800"/>
            <a:ext cx="688408" cy="6884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ZoneTexte 18"/>
          <p:cNvSpPr txBox="1"/>
          <p:nvPr/>
        </p:nvSpPr>
        <p:spPr>
          <a:xfrm>
            <a:off x="3810000" y="599020"/>
            <a:ext cx="554182" cy="369333"/>
          </a:xfrm>
          <a:prstGeom prst="rect">
            <a:avLst/>
          </a:prstGeom>
          <a:noFill/>
        </p:spPr>
        <p:txBody>
          <a:bodyPr wrap="square" rtlCol="0">
            <a:spAutoFit/>
          </a:bodyPr>
          <a:lstStyle/>
          <a:p>
            <a:pPr algn="ctr"/>
            <a:r>
              <a:rPr lang="fr-FR" dirty="0" smtClean="0"/>
              <a:t>97</a:t>
            </a:r>
            <a:endParaRPr lang="fr-FR" dirty="0"/>
          </a:p>
        </p:txBody>
      </p:sp>
    </p:spTree>
    <p:extLst>
      <p:ext uri="{BB962C8B-B14F-4D97-AF65-F5344CB8AC3E}">
        <p14:creationId xmlns:p14="http://schemas.microsoft.com/office/powerpoint/2010/main" val="39637549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2000" dirty="0" smtClean="0">
                <a:solidFill>
                  <a:schemeClr val="tx1">
                    <a:lumMod val="95000"/>
                  </a:schemeClr>
                </a:solidFill>
                <a:latin typeface="Century Gothic" panose="020B0502020202020204" pitchFamily="34" charset="0"/>
                <a:ea typeface="MS Gothic" panose="020B0609070205080204" pitchFamily="49" charset="-128"/>
              </a:rPr>
              <a:t>Results: Study 1</a:t>
            </a:r>
            <a:endParaRPr lang="en-US" sz="2000" dirty="0">
              <a:solidFill>
                <a:schemeClr val="tx1">
                  <a:lumMod val="95000"/>
                </a:schemeClr>
              </a:solidFill>
              <a:latin typeface="Century Gothic" panose="020B0502020202020204" pitchFamily="34" charset="0"/>
              <a:ea typeface="MS Gothic" panose="020B0609070205080204" pitchFamily="49" charset="-128"/>
            </a:endParaRPr>
          </a:p>
        </p:txBody>
      </p:sp>
      <p:graphicFrame>
        <p:nvGraphicFramePr>
          <p:cNvPr id="4" name="Table 3"/>
          <p:cNvGraphicFramePr>
            <a:graphicFrameLocks noGrp="1"/>
          </p:cNvGraphicFramePr>
          <p:nvPr>
            <p:extLst>
              <p:ext uri="{D42A27DB-BD31-4B8C-83A1-F6EECF244321}">
                <p14:modId xmlns:p14="http://schemas.microsoft.com/office/powerpoint/2010/main" val="3381766118"/>
              </p:ext>
            </p:extLst>
          </p:nvPr>
        </p:nvGraphicFramePr>
        <p:xfrm>
          <a:off x="952500" y="1676400"/>
          <a:ext cx="7239000" cy="1859280"/>
        </p:xfrm>
        <a:graphic>
          <a:graphicData uri="http://schemas.openxmlformats.org/drawingml/2006/table">
            <a:tbl>
              <a:tblPr firstRow="1" firstCol="1" bandRow="1">
                <a:tableStyleId>{7DF18680-E054-41AD-8BC1-D1AEF772440D}</a:tableStyleId>
              </a:tblPr>
              <a:tblGrid>
                <a:gridCol w="3886200"/>
                <a:gridCol w="1290615"/>
                <a:gridCol w="1194364"/>
                <a:gridCol w="867821"/>
              </a:tblGrid>
              <a:tr h="457200">
                <a:tc gridSpan="4">
                  <a:txBody>
                    <a:bodyPr/>
                    <a:lstStyle/>
                    <a:p>
                      <a:pPr marL="0" marR="0" algn="ctr">
                        <a:lnSpc>
                          <a:spcPct val="150000"/>
                        </a:lnSpc>
                        <a:spcBef>
                          <a:spcPts val="0"/>
                        </a:spcBef>
                        <a:spcAft>
                          <a:spcPts val="0"/>
                        </a:spcAft>
                      </a:pPr>
                      <a:r>
                        <a:rPr lang="en-US" sz="1600" dirty="0" smtClean="0">
                          <a:solidFill>
                            <a:schemeClr val="tx1"/>
                          </a:solidFill>
                          <a:effectLst/>
                          <a:latin typeface="Century Gothic" panose="020B0502020202020204" pitchFamily="34" charset="0"/>
                        </a:rPr>
                        <a:t>Multiple regression analysis results   ,    N=54</a:t>
                      </a:r>
                      <a:endParaRPr lang="en-US" sz="1600" b="0" i="1" dirty="0">
                        <a:solidFill>
                          <a:schemeClr val="tx1"/>
                        </a:solidFill>
                        <a:effectLst/>
                        <a:latin typeface="Century Gothic" panose="020B0502020202020204" pitchFamily="34" charset="0"/>
                        <a:ea typeface="Segoe UI" panose="020B0502040204020203" pitchFamily="34" charset="0"/>
                        <a:cs typeface="Segoe UI" panose="020B0502040204020203" pitchFamily="34"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r>
              <a:tr h="152400">
                <a:tc rowSpan="2">
                  <a:txBody>
                    <a:bodyPr/>
                    <a:lstStyle/>
                    <a:p>
                      <a:pPr marL="0" marR="0" algn="ctr">
                        <a:lnSpc>
                          <a:spcPct val="150000"/>
                        </a:lnSpc>
                        <a:spcBef>
                          <a:spcPts val="0"/>
                        </a:spcBef>
                        <a:spcAft>
                          <a:spcPts val="0"/>
                        </a:spcAft>
                      </a:pPr>
                      <a:r>
                        <a:rPr lang="en-US" sz="1600" dirty="0" smtClean="0">
                          <a:effectLst/>
                          <a:latin typeface="Century Gothic" panose="020B0502020202020204" pitchFamily="34" charset="0"/>
                        </a:rPr>
                        <a:t>Results</a:t>
                      </a:r>
                      <a:endParaRPr lang="en-US" sz="1600" b="0" dirty="0">
                        <a:solidFill>
                          <a:schemeClr val="tx1"/>
                        </a:solidFill>
                        <a:effectLst/>
                        <a:latin typeface="Century Gothic" panose="020B0502020202020204" pitchFamily="34" charset="0"/>
                        <a:ea typeface="Segoe UI" panose="020B0502040204020203" pitchFamily="34" charset="0"/>
                        <a:cs typeface="Segoe UI" panose="020B0502040204020203" pitchFamily="34" charset="0"/>
                      </a:endParaRPr>
                    </a:p>
                  </a:txBody>
                  <a:tcPr marL="68580" marR="68580" marT="0" marB="0"/>
                </a:tc>
                <a:tc gridSpan="3">
                  <a:txBody>
                    <a:bodyPr/>
                    <a:lstStyle/>
                    <a:p>
                      <a:pPr marL="0" marR="0" algn="ctr">
                        <a:lnSpc>
                          <a:spcPct val="115000"/>
                        </a:lnSpc>
                        <a:spcBef>
                          <a:spcPts val="0"/>
                        </a:spcBef>
                        <a:spcAft>
                          <a:spcPts val="0"/>
                        </a:spcAft>
                      </a:pPr>
                      <a:r>
                        <a:rPr lang="en-US" sz="1600" dirty="0" smtClean="0">
                          <a:effectLst/>
                          <a:latin typeface="Century Gothic" panose="020B0502020202020204" pitchFamily="34" charset="0"/>
                        </a:rPr>
                        <a:t>Values</a:t>
                      </a:r>
                      <a:endParaRPr lang="en-US" sz="1600" b="0" dirty="0">
                        <a:solidFill>
                          <a:schemeClr val="tx1"/>
                        </a:solidFill>
                        <a:effectLst/>
                        <a:latin typeface="Century Gothic" panose="020B0502020202020204" pitchFamily="34" charset="0"/>
                        <a:ea typeface="Segoe UI" panose="020B0502040204020203" pitchFamily="34" charset="0"/>
                        <a:cs typeface="Segoe UI" panose="020B0502040204020203" pitchFamily="34" charset="0"/>
                      </a:endParaRPr>
                    </a:p>
                  </a:txBody>
                  <a:tcPr marL="68580" marR="68580" marT="0" marB="0"/>
                </a:tc>
                <a:tc hMerge="1">
                  <a:txBody>
                    <a:bodyPr/>
                    <a:lstStyle/>
                    <a:p>
                      <a:pPr marL="0" marR="0" algn="ctr">
                        <a:lnSpc>
                          <a:spcPct val="115000"/>
                        </a:lnSpc>
                        <a:spcBef>
                          <a:spcPts val="0"/>
                        </a:spcBef>
                        <a:spcAft>
                          <a:spcPts val="0"/>
                        </a:spcAft>
                      </a:pPr>
                      <a:endParaRPr lang="en-US" sz="2000" b="0" dirty="0">
                        <a:solidFill>
                          <a:schemeClr val="tx1"/>
                        </a:solidFill>
                        <a:effectLst/>
                        <a:latin typeface="Arial" pitchFamily="34" charset="0"/>
                        <a:ea typeface="Calibri"/>
                        <a:cs typeface="Arial" pitchFamily="34" charset="0"/>
                      </a:endParaRPr>
                    </a:p>
                  </a:txBody>
                  <a:tcPr marL="68580" marR="68580" marT="0" marB="0">
                    <a:solidFill>
                      <a:schemeClr val="accent2">
                        <a:lumMod val="60000"/>
                        <a:lumOff val="40000"/>
                      </a:schemeClr>
                    </a:solidFill>
                  </a:tcPr>
                </a:tc>
                <a:tc hMerge="1">
                  <a:txBody>
                    <a:bodyPr/>
                    <a:lstStyle/>
                    <a:p>
                      <a:pPr marL="0" marR="0" algn="ctr">
                        <a:lnSpc>
                          <a:spcPct val="115000"/>
                        </a:lnSpc>
                        <a:spcBef>
                          <a:spcPts val="0"/>
                        </a:spcBef>
                        <a:spcAft>
                          <a:spcPts val="0"/>
                        </a:spcAft>
                      </a:pPr>
                      <a:endParaRPr lang="en-US" sz="2000" b="0" dirty="0">
                        <a:solidFill>
                          <a:schemeClr val="tx1"/>
                        </a:solidFill>
                        <a:effectLst/>
                        <a:latin typeface="Arial" pitchFamily="34" charset="0"/>
                        <a:ea typeface="Calibri"/>
                        <a:cs typeface="Arial" pitchFamily="34" charset="0"/>
                      </a:endParaRPr>
                    </a:p>
                  </a:txBody>
                  <a:tcPr marL="68580" marR="68580" marT="0" marB="0">
                    <a:solidFill>
                      <a:schemeClr val="accent2">
                        <a:lumMod val="60000"/>
                        <a:lumOff val="40000"/>
                      </a:schemeClr>
                    </a:solidFill>
                  </a:tcPr>
                </a:tc>
              </a:tr>
              <a:tr h="30480">
                <a:tc vMerge="1">
                  <a:txBody>
                    <a:bodyPr/>
                    <a:lstStyle/>
                    <a:p>
                      <a:pPr marL="0" marR="0" algn="ctr">
                        <a:lnSpc>
                          <a:spcPct val="115000"/>
                        </a:lnSpc>
                        <a:spcBef>
                          <a:spcPts val="0"/>
                        </a:spcBef>
                        <a:spcAft>
                          <a:spcPts val="0"/>
                        </a:spcAft>
                      </a:pPr>
                      <a:endParaRPr lang="en-US" sz="2000" b="0" dirty="0">
                        <a:solidFill>
                          <a:schemeClr val="tx1"/>
                        </a:solidFill>
                        <a:effectLst/>
                        <a:latin typeface="Arial" pitchFamily="34" charset="0"/>
                        <a:ea typeface="Calibri"/>
                        <a:cs typeface="Arial" pitchFamily="34" charset="0"/>
                      </a:endParaRPr>
                    </a:p>
                  </a:txBody>
                  <a:tcPr marL="68580" marR="68580" marT="0" marB="0">
                    <a:solidFill>
                      <a:schemeClr val="accent2">
                        <a:lumMod val="60000"/>
                        <a:lumOff val="40000"/>
                      </a:schemeClr>
                    </a:solidFill>
                  </a:tcPr>
                </a:tc>
                <a:tc>
                  <a:txBody>
                    <a:bodyPr/>
                    <a:lstStyle/>
                    <a:p>
                      <a:pPr marL="0" marR="0" algn="ctr">
                        <a:lnSpc>
                          <a:spcPct val="115000"/>
                        </a:lnSpc>
                        <a:spcBef>
                          <a:spcPts val="0"/>
                        </a:spcBef>
                        <a:spcAft>
                          <a:spcPts val="0"/>
                        </a:spcAft>
                      </a:pPr>
                      <a:r>
                        <a:rPr lang="en-US" sz="1600" dirty="0">
                          <a:effectLst/>
                          <a:latin typeface="Century Gothic" panose="020B0502020202020204" pitchFamily="34" charset="0"/>
                        </a:rPr>
                        <a:t>“B</a:t>
                      </a:r>
                      <a:r>
                        <a:rPr lang="en-US" sz="1600" dirty="0" smtClean="0">
                          <a:effectLst/>
                          <a:latin typeface="Century Gothic" panose="020B0502020202020204" pitchFamily="34" charset="0"/>
                        </a:rPr>
                        <a:t>”</a:t>
                      </a:r>
                      <a:endParaRPr lang="en-US" sz="1600" b="0" dirty="0">
                        <a:solidFill>
                          <a:schemeClr val="tx1"/>
                        </a:solidFill>
                        <a:effectLst/>
                        <a:latin typeface="Century Gothic" panose="020B0502020202020204" pitchFamily="34" charset="0"/>
                        <a:ea typeface="Segoe UI" panose="020B0502040204020203" pitchFamily="34" charset="0"/>
                        <a:cs typeface="Segoe UI" panose="020B0502040204020203" pitchFamily="34" charset="0"/>
                      </a:endParaRPr>
                    </a:p>
                  </a:txBody>
                  <a:tcPr marL="68580" marR="68580" marT="0" marB="0"/>
                </a:tc>
                <a:tc>
                  <a:txBody>
                    <a:bodyPr/>
                    <a:lstStyle/>
                    <a:p>
                      <a:pPr marL="0" marR="0" algn="ctr">
                        <a:lnSpc>
                          <a:spcPct val="115000"/>
                        </a:lnSpc>
                        <a:spcBef>
                          <a:spcPts val="0"/>
                        </a:spcBef>
                        <a:spcAft>
                          <a:spcPts val="0"/>
                        </a:spcAft>
                      </a:pPr>
                      <a:r>
                        <a:rPr lang="en-US" sz="1600" dirty="0">
                          <a:effectLst/>
                          <a:latin typeface="Century Gothic" panose="020B0502020202020204" pitchFamily="34" charset="0"/>
                        </a:rPr>
                        <a:t>“T” </a:t>
                      </a:r>
                      <a:r>
                        <a:rPr lang="en-US" sz="1600" dirty="0" smtClean="0">
                          <a:effectLst/>
                          <a:latin typeface="Century Gothic" panose="020B0502020202020204" pitchFamily="34" charset="0"/>
                        </a:rPr>
                        <a:t>(53</a:t>
                      </a:r>
                      <a:r>
                        <a:rPr lang="en-US" sz="1600" dirty="0">
                          <a:effectLst/>
                          <a:latin typeface="Century Gothic" panose="020B0502020202020204" pitchFamily="34" charset="0"/>
                        </a:rPr>
                        <a:t>) </a:t>
                      </a:r>
                      <a:endParaRPr lang="en-US" sz="1600" b="0" dirty="0">
                        <a:solidFill>
                          <a:schemeClr val="tx1"/>
                        </a:solidFill>
                        <a:effectLst/>
                        <a:latin typeface="Century Gothic" panose="020B0502020202020204" pitchFamily="34" charset="0"/>
                        <a:ea typeface="Segoe UI" panose="020B0502040204020203" pitchFamily="34" charset="0"/>
                        <a:cs typeface="Segoe UI" panose="020B0502040204020203" pitchFamily="34" charset="0"/>
                      </a:endParaRPr>
                    </a:p>
                  </a:txBody>
                  <a:tcPr marL="68580" marR="68580" marT="0" marB="0"/>
                </a:tc>
                <a:tc>
                  <a:txBody>
                    <a:bodyPr/>
                    <a:lstStyle/>
                    <a:p>
                      <a:pPr marL="0" marR="0" algn="ctr">
                        <a:lnSpc>
                          <a:spcPct val="115000"/>
                        </a:lnSpc>
                        <a:spcBef>
                          <a:spcPts val="0"/>
                        </a:spcBef>
                        <a:spcAft>
                          <a:spcPts val="0"/>
                        </a:spcAft>
                      </a:pPr>
                      <a:r>
                        <a:rPr lang="en-US" sz="1600" dirty="0">
                          <a:effectLst/>
                          <a:latin typeface="Century Gothic" panose="020B0502020202020204" pitchFamily="34" charset="0"/>
                        </a:rPr>
                        <a:t>“P</a:t>
                      </a:r>
                      <a:r>
                        <a:rPr lang="en-US" sz="1600" dirty="0" smtClean="0">
                          <a:effectLst/>
                          <a:latin typeface="Century Gothic" panose="020B0502020202020204" pitchFamily="34" charset="0"/>
                        </a:rPr>
                        <a:t>”</a:t>
                      </a:r>
                      <a:endParaRPr lang="en-US" sz="1600" b="0" dirty="0">
                        <a:solidFill>
                          <a:schemeClr val="tx1"/>
                        </a:solidFill>
                        <a:effectLst/>
                        <a:latin typeface="Century Gothic" panose="020B0502020202020204" pitchFamily="34" charset="0"/>
                        <a:ea typeface="Segoe UI" panose="020B0502040204020203" pitchFamily="34" charset="0"/>
                        <a:cs typeface="Segoe UI" panose="020B0502040204020203" pitchFamily="34" charset="0"/>
                      </a:endParaRPr>
                    </a:p>
                  </a:txBody>
                  <a:tcPr marL="68580" marR="68580" marT="0" marB="0"/>
                </a:tc>
              </a:tr>
              <a:tr h="0">
                <a:tc>
                  <a:txBody>
                    <a:bodyPr/>
                    <a:lstStyle/>
                    <a:p>
                      <a:pPr marL="0" marR="0" algn="ctr">
                        <a:lnSpc>
                          <a:spcPct val="115000"/>
                        </a:lnSpc>
                        <a:spcBef>
                          <a:spcPts val="0"/>
                        </a:spcBef>
                        <a:spcAft>
                          <a:spcPts val="0"/>
                        </a:spcAft>
                      </a:pPr>
                      <a:r>
                        <a:rPr lang="en-US" sz="1600" kern="1200" dirty="0">
                          <a:effectLst/>
                          <a:latin typeface="Century Gothic" panose="020B0502020202020204" pitchFamily="34" charset="0"/>
                        </a:rPr>
                        <a:t>MC</a:t>
                      </a:r>
                      <a:r>
                        <a:rPr lang="en-US" sz="1600" dirty="0">
                          <a:effectLst/>
                          <a:latin typeface="Century Gothic" panose="020B0502020202020204" pitchFamily="34" charset="0"/>
                        </a:rPr>
                        <a:t> </a:t>
                      </a:r>
                      <a:r>
                        <a:rPr lang="en-US" sz="1600" dirty="0" smtClean="0">
                          <a:effectLst/>
                          <a:latin typeface="Century Gothic" panose="020B0502020202020204" pitchFamily="34" charset="0"/>
                        </a:rPr>
                        <a:t>positively related to </a:t>
                      </a:r>
                      <a:r>
                        <a:rPr lang="en-US" sz="1600" kern="1200" dirty="0" smtClean="0">
                          <a:effectLst/>
                          <a:latin typeface="Century Gothic" panose="020B0502020202020204" pitchFamily="34" charset="0"/>
                        </a:rPr>
                        <a:t>WTP</a:t>
                      </a:r>
                      <a:endParaRPr lang="en-US" sz="1600" b="0" kern="1200" dirty="0">
                        <a:solidFill>
                          <a:schemeClr val="tx1"/>
                        </a:solidFill>
                        <a:effectLst/>
                        <a:latin typeface="Century Gothic" panose="020B0502020202020204" pitchFamily="34" charset="0"/>
                        <a:ea typeface="Segoe UI" panose="020B0502040204020203" pitchFamily="34" charset="0"/>
                        <a:cs typeface="Segoe UI" panose="020B0502040204020203" pitchFamily="34" charset="0"/>
                      </a:endParaRPr>
                    </a:p>
                  </a:txBody>
                  <a:tcPr marL="68580" marR="68580" marT="0" marB="0"/>
                </a:tc>
                <a:tc>
                  <a:txBody>
                    <a:bodyPr/>
                    <a:lstStyle/>
                    <a:p>
                      <a:pPr marL="0" marR="0" algn="ctr">
                        <a:lnSpc>
                          <a:spcPct val="115000"/>
                        </a:lnSpc>
                        <a:spcBef>
                          <a:spcPts val="0"/>
                        </a:spcBef>
                        <a:spcAft>
                          <a:spcPts val="0"/>
                        </a:spcAft>
                      </a:pPr>
                      <a:r>
                        <a:rPr lang="en-US" sz="1600" dirty="0">
                          <a:effectLst/>
                          <a:latin typeface="Century Gothic" panose="020B0502020202020204" pitchFamily="34" charset="0"/>
                        </a:rPr>
                        <a:t>1.58</a:t>
                      </a:r>
                      <a:endParaRPr lang="en-US" sz="1600" b="1" i="0" dirty="0">
                        <a:effectLst/>
                        <a:latin typeface="Century Gothic" panose="020B0502020202020204" pitchFamily="34" charset="0"/>
                        <a:ea typeface="Segoe UI" panose="020B0502040204020203" pitchFamily="34" charset="0"/>
                        <a:cs typeface="Segoe UI" panose="020B0502040204020203" pitchFamily="34" charset="0"/>
                      </a:endParaRPr>
                    </a:p>
                  </a:txBody>
                  <a:tcPr marL="68580" marR="68580" marT="0" marB="0"/>
                </a:tc>
                <a:tc>
                  <a:txBody>
                    <a:bodyPr/>
                    <a:lstStyle/>
                    <a:p>
                      <a:pPr marL="0" marR="0" algn="ctr">
                        <a:lnSpc>
                          <a:spcPct val="115000"/>
                        </a:lnSpc>
                        <a:spcBef>
                          <a:spcPts val="0"/>
                        </a:spcBef>
                        <a:spcAft>
                          <a:spcPts val="0"/>
                        </a:spcAft>
                      </a:pPr>
                      <a:r>
                        <a:rPr lang="en-US" sz="1600" dirty="0">
                          <a:effectLst/>
                          <a:latin typeface="Century Gothic" panose="020B0502020202020204" pitchFamily="34" charset="0"/>
                        </a:rPr>
                        <a:t>2.20</a:t>
                      </a:r>
                      <a:endParaRPr lang="en-US" sz="1600" b="1" i="0" dirty="0">
                        <a:effectLst/>
                        <a:latin typeface="Century Gothic" panose="020B0502020202020204" pitchFamily="34" charset="0"/>
                        <a:ea typeface="Segoe UI" panose="020B0502040204020203" pitchFamily="34" charset="0"/>
                        <a:cs typeface="Segoe UI" panose="020B0502040204020203" pitchFamily="34" charset="0"/>
                      </a:endParaRPr>
                    </a:p>
                  </a:txBody>
                  <a:tcPr marL="68580" marR="68580" marT="0" marB="0"/>
                </a:tc>
                <a:tc>
                  <a:txBody>
                    <a:bodyPr/>
                    <a:lstStyle/>
                    <a:p>
                      <a:pPr marL="0" marR="0" algn="ctr">
                        <a:lnSpc>
                          <a:spcPct val="115000"/>
                        </a:lnSpc>
                        <a:spcBef>
                          <a:spcPts val="0"/>
                        </a:spcBef>
                        <a:spcAft>
                          <a:spcPts val="0"/>
                        </a:spcAft>
                      </a:pPr>
                      <a:r>
                        <a:rPr lang="en-US" sz="1600" dirty="0">
                          <a:effectLst/>
                          <a:latin typeface="Century Gothic" panose="020B0502020202020204" pitchFamily="34" charset="0"/>
                        </a:rPr>
                        <a:t>0.03</a:t>
                      </a:r>
                      <a:endParaRPr lang="en-US" sz="1600" b="1" i="0" dirty="0">
                        <a:effectLst/>
                        <a:latin typeface="Century Gothic" panose="020B0502020202020204" pitchFamily="34" charset="0"/>
                        <a:ea typeface="Segoe UI" panose="020B0502040204020203" pitchFamily="34" charset="0"/>
                        <a:cs typeface="Segoe UI" panose="020B0502040204020203" pitchFamily="34" charset="0"/>
                      </a:endParaRPr>
                    </a:p>
                  </a:txBody>
                  <a:tcPr marL="68580" marR="68580" marT="0" marB="0"/>
                </a:tc>
              </a:tr>
              <a:tr h="139737">
                <a:tc>
                  <a:txBody>
                    <a:bodyPr/>
                    <a:lstStyle/>
                    <a:p>
                      <a:pPr marL="0" marR="0" algn="ctr" defTabSz="914400" rtl="0" eaLnBrk="1" latinLnBrk="0" hangingPunct="1">
                        <a:lnSpc>
                          <a:spcPct val="115000"/>
                        </a:lnSpc>
                        <a:spcBef>
                          <a:spcPts val="0"/>
                        </a:spcBef>
                        <a:spcAft>
                          <a:spcPts val="0"/>
                        </a:spcAft>
                      </a:pPr>
                      <a:r>
                        <a:rPr lang="en-US" sz="1600" kern="1200" dirty="0">
                          <a:effectLst/>
                          <a:latin typeface="Century Gothic" panose="020B0502020202020204" pitchFamily="34" charset="0"/>
                        </a:rPr>
                        <a:t>MC</a:t>
                      </a:r>
                      <a:r>
                        <a:rPr lang="en-US" sz="1600" dirty="0">
                          <a:effectLst/>
                          <a:latin typeface="Century Gothic" panose="020B0502020202020204" pitchFamily="34" charset="0"/>
                        </a:rPr>
                        <a:t> </a:t>
                      </a:r>
                      <a:r>
                        <a:rPr lang="en-US" sz="1600" dirty="0" smtClean="0">
                          <a:effectLst/>
                          <a:latin typeface="Century Gothic" panose="020B0502020202020204" pitchFamily="34" charset="0"/>
                        </a:rPr>
                        <a:t>positively </a:t>
                      </a:r>
                      <a:r>
                        <a:rPr lang="en-US" sz="1600" dirty="0">
                          <a:effectLst/>
                          <a:latin typeface="Century Gothic" panose="020B0502020202020204" pitchFamily="34" charset="0"/>
                        </a:rPr>
                        <a:t>related to </a:t>
                      </a:r>
                      <a:r>
                        <a:rPr lang="en-US" sz="1600" kern="1200" dirty="0">
                          <a:effectLst/>
                          <a:latin typeface="Century Gothic" panose="020B0502020202020204" pitchFamily="34" charset="0"/>
                        </a:rPr>
                        <a:t>SE</a:t>
                      </a:r>
                      <a:endParaRPr lang="en-US" sz="1600" b="0" kern="1200" dirty="0">
                        <a:solidFill>
                          <a:schemeClr val="tx1"/>
                        </a:solidFill>
                        <a:effectLst/>
                        <a:latin typeface="Century Gothic" panose="020B0502020202020204" pitchFamily="34" charset="0"/>
                        <a:ea typeface="Segoe UI" panose="020B0502040204020203" pitchFamily="34" charset="0"/>
                        <a:cs typeface="Segoe UI" panose="020B0502040204020203" pitchFamily="34" charset="0"/>
                      </a:endParaRPr>
                    </a:p>
                  </a:txBody>
                  <a:tcPr marL="68580" marR="68580" marT="0" marB="0"/>
                </a:tc>
                <a:tc>
                  <a:txBody>
                    <a:bodyPr/>
                    <a:lstStyle/>
                    <a:p>
                      <a:pPr marL="0" marR="0" algn="ctr">
                        <a:lnSpc>
                          <a:spcPct val="115000"/>
                        </a:lnSpc>
                        <a:spcBef>
                          <a:spcPts val="0"/>
                        </a:spcBef>
                        <a:spcAft>
                          <a:spcPts val="0"/>
                        </a:spcAft>
                      </a:pPr>
                      <a:r>
                        <a:rPr lang="en-US" sz="1600" dirty="0">
                          <a:effectLst/>
                          <a:latin typeface="Century Gothic" panose="020B0502020202020204" pitchFamily="34" charset="0"/>
                        </a:rPr>
                        <a:t>2.37</a:t>
                      </a:r>
                      <a:endParaRPr lang="en-US" sz="1600" b="1" i="0" dirty="0">
                        <a:effectLst/>
                        <a:latin typeface="Century Gothic" panose="020B0502020202020204" pitchFamily="34" charset="0"/>
                        <a:ea typeface="Segoe UI" panose="020B0502040204020203" pitchFamily="34" charset="0"/>
                        <a:cs typeface="Segoe UI" panose="020B0502040204020203" pitchFamily="34" charset="0"/>
                      </a:endParaRPr>
                    </a:p>
                  </a:txBody>
                  <a:tcPr marL="68580" marR="68580" marT="0" marB="0"/>
                </a:tc>
                <a:tc>
                  <a:txBody>
                    <a:bodyPr/>
                    <a:lstStyle/>
                    <a:p>
                      <a:pPr marL="0" marR="0" algn="ctr">
                        <a:lnSpc>
                          <a:spcPct val="115000"/>
                        </a:lnSpc>
                        <a:spcBef>
                          <a:spcPts val="0"/>
                        </a:spcBef>
                        <a:spcAft>
                          <a:spcPts val="0"/>
                        </a:spcAft>
                      </a:pPr>
                      <a:r>
                        <a:rPr lang="en-US" sz="1600" dirty="0">
                          <a:effectLst/>
                          <a:latin typeface="Century Gothic" panose="020B0502020202020204" pitchFamily="34" charset="0"/>
                        </a:rPr>
                        <a:t>5.29</a:t>
                      </a:r>
                      <a:endParaRPr lang="en-US" sz="1600" b="1" i="0" dirty="0">
                        <a:effectLst/>
                        <a:latin typeface="Century Gothic" panose="020B0502020202020204" pitchFamily="34" charset="0"/>
                        <a:ea typeface="Segoe UI" panose="020B0502040204020203" pitchFamily="34" charset="0"/>
                        <a:cs typeface="Segoe UI" panose="020B0502040204020203" pitchFamily="34" charset="0"/>
                      </a:endParaRPr>
                    </a:p>
                  </a:txBody>
                  <a:tcPr marL="68580" marR="68580" marT="0" marB="0"/>
                </a:tc>
                <a:tc>
                  <a:txBody>
                    <a:bodyPr/>
                    <a:lstStyle/>
                    <a:p>
                      <a:pPr marL="0" marR="0" algn="ctr">
                        <a:lnSpc>
                          <a:spcPct val="115000"/>
                        </a:lnSpc>
                        <a:spcBef>
                          <a:spcPts val="0"/>
                        </a:spcBef>
                        <a:spcAft>
                          <a:spcPts val="0"/>
                        </a:spcAft>
                      </a:pPr>
                      <a:r>
                        <a:rPr lang="en-US" sz="1600" dirty="0" smtClean="0">
                          <a:effectLst/>
                          <a:latin typeface="Century Gothic" panose="020B0502020202020204" pitchFamily="34" charset="0"/>
                        </a:rPr>
                        <a:t>0.00</a:t>
                      </a:r>
                      <a:endParaRPr lang="en-US" sz="1600" b="1" i="0" dirty="0">
                        <a:effectLst/>
                        <a:latin typeface="Century Gothic" panose="020B0502020202020204" pitchFamily="34" charset="0"/>
                        <a:ea typeface="Segoe UI" panose="020B0502040204020203" pitchFamily="34" charset="0"/>
                        <a:cs typeface="Segoe UI" panose="020B0502040204020203" pitchFamily="34" charset="0"/>
                      </a:endParaRPr>
                    </a:p>
                  </a:txBody>
                  <a:tcPr marL="68580" marR="68580" marT="0" marB="0"/>
                </a:tc>
              </a:tr>
              <a:tr h="34454">
                <a:tc>
                  <a:txBody>
                    <a:bodyPr/>
                    <a:lstStyle/>
                    <a:p>
                      <a:pPr marL="0" marR="0" algn="ctr" defTabSz="914400" rtl="0" eaLnBrk="1" latinLnBrk="0" hangingPunct="1">
                        <a:lnSpc>
                          <a:spcPct val="115000"/>
                        </a:lnSpc>
                        <a:spcBef>
                          <a:spcPts val="0"/>
                        </a:spcBef>
                        <a:spcAft>
                          <a:spcPts val="0"/>
                        </a:spcAft>
                      </a:pPr>
                      <a:r>
                        <a:rPr lang="en-US" sz="1600" kern="1200" dirty="0">
                          <a:effectLst/>
                          <a:latin typeface="Century Gothic" panose="020B0502020202020204" pitchFamily="34" charset="0"/>
                        </a:rPr>
                        <a:t>SE</a:t>
                      </a:r>
                      <a:r>
                        <a:rPr lang="en-US" sz="1600" dirty="0">
                          <a:effectLst/>
                          <a:latin typeface="Century Gothic" panose="020B0502020202020204" pitchFamily="34" charset="0"/>
                        </a:rPr>
                        <a:t> </a:t>
                      </a:r>
                      <a:r>
                        <a:rPr lang="en-US" sz="1600" dirty="0" smtClean="0">
                          <a:effectLst/>
                          <a:latin typeface="Century Gothic" panose="020B0502020202020204" pitchFamily="34" charset="0"/>
                        </a:rPr>
                        <a:t>positively related</a:t>
                      </a:r>
                      <a:r>
                        <a:rPr lang="en-US" sz="1600" baseline="0" dirty="0" smtClean="0">
                          <a:effectLst/>
                          <a:latin typeface="Century Gothic" panose="020B0502020202020204" pitchFamily="34" charset="0"/>
                        </a:rPr>
                        <a:t> to </a:t>
                      </a:r>
                      <a:r>
                        <a:rPr lang="en-US" sz="1600" kern="1200" dirty="0" smtClean="0">
                          <a:effectLst/>
                          <a:latin typeface="Century Gothic" panose="020B0502020202020204" pitchFamily="34" charset="0"/>
                        </a:rPr>
                        <a:t>WTP</a:t>
                      </a:r>
                      <a:endParaRPr lang="en-US" sz="1600" b="0" kern="1200" dirty="0">
                        <a:solidFill>
                          <a:schemeClr val="tx1"/>
                        </a:solidFill>
                        <a:effectLst/>
                        <a:latin typeface="Century Gothic" panose="020B0502020202020204" pitchFamily="34" charset="0"/>
                        <a:ea typeface="Segoe UI" panose="020B0502040204020203" pitchFamily="34" charset="0"/>
                        <a:cs typeface="Segoe UI" panose="020B0502040204020203" pitchFamily="34" charset="0"/>
                      </a:endParaRPr>
                    </a:p>
                  </a:txBody>
                  <a:tcPr marL="68580" marR="68580" marT="0" marB="0"/>
                </a:tc>
                <a:tc>
                  <a:txBody>
                    <a:bodyPr/>
                    <a:lstStyle/>
                    <a:p>
                      <a:pPr marL="0" marR="0" algn="ctr">
                        <a:lnSpc>
                          <a:spcPct val="115000"/>
                        </a:lnSpc>
                        <a:spcBef>
                          <a:spcPts val="0"/>
                        </a:spcBef>
                        <a:spcAft>
                          <a:spcPts val="0"/>
                        </a:spcAft>
                      </a:pPr>
                      <a:r>
                        <a:rPr lang="en-US" sz="1600" dirty="0">
                          <a:effectLst/>
                          <a:latin typeface="Century Gothic" panose="020B0502020202020204" pitchFamily="34" charset="0"/>
                        </a:rPr>
                        <a:t>1.24</a:t>
                      </a:r>
                      <a:endParaRPr lang="en-US" sz="1600" b="1" i="0" dirty="0">
                        <a:effectLst/>
                        <a:latin typeface="Century Gothic" panose="020B0502020202020204" pitchFamily="34" charset="0"/>
                        <a:ea typeface="Segoe UI" panose="020B0502040204020203" pitchFamily="34" charset="0"/>
                        <a:cs typeface="Segoe UI" panose="020B0502040204020203" pitchFamily="34" charset="0"/>
                      </a:endParaRPr>
                    </a:p>
                  </a:txBody>
                  <a:tcPr marL="68580" marR="68580" marT="0" marB="0"/>
                </a:tc>
                <a:tc>
                  <a:txBody>
                    <a:bodyPr/>
                    <a:lstStyle/>
                    <a:p>
                      <a:pPr marL="0" marR="0" algn="ctr">
                        <a:lnSpc>
                          <a:spcPct val="115000"/>
                        </a:lnSpc>
                        <a:spcBef>
                          <a:spcPts val="0"/>
                        </a:spcBef>
                        <a:spcAft>
                          <a:spcPts val="0"/>
                        </a:spcAft>
                      </a:pPr>
                      <a:r>
                        <a:rPr lang="en-US" sz="1600" dirty="0">
                          <a:effectLst/>
                          <a:latin typeface="Century Gothic" panose="020B0502020202020204" pitchFamily="34" charset="0"/>
                        </a:rPr>
                        <a:t>8.77</a:t>
                      </a:r>
                      <a:endParaRPr lang="en-US" sz="1600" b="1" i="0" dirty="0">
                        <a:effectLst/>
                        <a:latin typeface="Century Gothic" panose="020B0502020202020204" pitchFamily="34" charset="0"/>
                        <a:ea typeface="Segoe UI" panose="020B0502040204020203" pitchFamily="34" charset="0"/>
                        <a:cs typeface="Segoe UI" panose="020B0502040204020203" pitchFamily="34" charset="0"/>
                      </a:endParaRPr>
                    </a:p>
                  </a:txBody>
                  <a:tcPr marL="68580" marR="68580" marT="0" marB="0"/>
                </a:tc>
                <a:tc>
                  <a:txBody>
                    <a:bodyPr/>
                    <a:lstStyle/>
                    <a:p>
                      <a:pPr marL="0" marR="0" algn="ctr">
                        <a:lnSpc>
                          <a:spcPct val="115000"/>
                        </a:lnSpc>
                        <a:spcBef>
                          <a:spcPts val="0"/>
                        </a:spcBef>
                        <a:spcAft>
                          <a:spcPts val="0"/>
                        </a:spcAft>
                      </a:pPr>
                      <a:r>
                        <a:rPr lang="en-US" sz="1600" dirty="0" smtClean="0">
                          <a:effectLst/>
                          <a:latin typeface="Century Gothic" panose="020B0502020202020204" pitchFamily="34" charset="0"/>
                        </a:rPr>
                        <a:t>0.00</a:t>
                      </a:r>
                      <a:endParaRPr lang="en-US" sz="1600" b="1" i="0" dirty="0">
                        <a:effectLst/>
                        <a:latin typeface="Century Gothic" panose="020B0502020202020204" pitchFamily="34" charset="0"/>
                        <a:ea typeface="Segoe UI" panose="020B0502040204020203" pitchFamily="34" charset="0"/>
                        <a:cs typeface="Segoe UI" panose="020B0502040204020203" pitchFamily="34" charset="0"/>
                      </a:endParaRPr>
                    </a:p>
                  </a:txBody>
                  <a:tcPr marL="68580" marR="68580" marT="0" marB="0"/>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487490029"/>
              </p:ext>
            </p:extLst>
          </p:nvPr>
        </p:nvGraphicFramePr>
        <p:xfrm>
          <a:off x="914400" y="3936998"/>
          <a:ext cx="7315199" cy="1624586"/>
        </p:xfrm>
        <a:graphic>
          <a:graphicData uri="http://schemas.openxmlformats.org/drawingml/2006/table">
            <a:tbl>
              <a:tblPr firstRow="1" firstCol="1" bandRow="1">
                <a:tableStyleId>{7DF18680-E054-41AD-8BC1-D1AEF772440D}</a:tableStyleId>
              </a:tblPr>
              <a:tblGrid>
                <a:gridCol w="3962400"/>
                <a:gridCol w="1309275"/>
                <a:gridCol w="648957"/>
                <a:gridCol w="827517"/>
                <a:gridCol w="567050"/>
              </a:tblGrid>
              <a:tr h="502922">
                <a:tc gridSpan="5">
                  <a:txBody>
                    <a:bodyPr/>
                    <a:lstStyle/>
                    <a:p>
                      <a:pPr marL="0" marR="0" algn="ctr">
                        <a:lnSpc>
                          <a:spcPct val="150000"/>
                        </a:lnSpc>
                        <a:spcBef>
                          <a:spcPts val="0"/>
                        </a:spcBef>
                        <a:spcAft>
                          <a:spcPts val="0"/>
                        </a:spcAft>
                      </a:pPr>
                      <a:r>
                        <a:rPr lang="en-US" sz="1600" kern="1200" dirty="0" smtClean="0">
                          <a:effectLst/>
                          <a:latin typeface="Century Gothic" panose="020B0502020202020204" pitchFamily="34" charset="0"/>
                        </a:rPr>
                        <a:t>Mediation analysis results</a:t>
                      </a:r>
                      <a:endParaRPr lang="en-US" sz="1600" b="1" i="1" dirty="0">
                        <a:solidFill>
                          <a:schemeClr val="bg1"/>
                        </a:solidFill>
                        <a:effectLst/>
                        <a:latin typeface="Century Gothic" panose="020B0502020202020204" pitchFamily="34" charset="0"/>
                        <a:ea typeface="Calibri"/>
                        <a:cs typeface="Arial" pitchFamily="34"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0">
                <a:tc rowSpan="2">
                  <a:txBody>
                    <a:bodyPr/>
                    <a:lstStyle/>
                    <a:p>
                      <a:pPr marL="0" marR="0" algn="ctr">
                        <a:lnSpc>
                          <a:spcPct val="150000"/>
                        </a:lnSpc>
                        <a:spcBef>
                          <a:spcPts val="0"/>
                        </a:spcBef>
                        <a:spcAft>
                          <a:spcPts val="0"/>
                        </a:spcAft>
                      </a:pPr>
                      <a:r>
                        <a:rPr lang="en-US" sz="1600" kern="1200" dirty="0">
                          <a:effectLst/>
                          <a:latin typeface="Century Gothic" panose="020B0502020202020204" pitchFamily="34" charset="0"/>
                        </a:rPr>
                        <a:t>Results</a:t>
                      </a:r>
                      <a:endParaRPr lang="en-US" sz="1600" b="0" kern="1200" dirty="0">
                        <a:solidFill>
                          <a:schemeClr val="tx1"/>
                        </a:solidFill>
                        <a:effectLst/>
                        <a:latin typeface="Century Gothic" panose="020B0502020202020204" pitchFamily="34" charset="0"/>
                        <a:ea typeface="+mn-ea"/>
                        <a:cs typeface="Arial" pitchFamily="34" charset="0"/>
                      </a:endParaRPr>
                    </a:p>
                  </a:txBody>
                  <a:tcPr marL="68580" marR="68580" marT="0" marB="0"/>
                </a:tc>
                <a:tc gridSpan="4">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dirty="0" smtClean="0">
                          <a:effectLst/>
                          <a:latin typeface="Century Gothic" panose="020B0502020202020204" pitchFamily="34" charset="0"/>
                        </a:rPr>
                        <a:t>Values</a:t>
                      </a:r>
                      <a:endParaRPr lang="en-US" sz="1600" b="0" dirty="0">
                        <a:solidFill>
                          <a:schemeClr val="tx1"/>
                        </a:solidFill>
                        <a:effectLst/>
                        <a:latin typeface="Century Gothic" panose="020B0502020202020204" pitchFamily="34" charset="0"/>
                        <a:ea typeface="Calibri"/>
                        <a:cs typeface="Arial" pitchFamily="34" charset="0"/>
                      </a:endParaRPr>
                    </a:p>
                  </a:txBody>
                  <a:tcPr marL="68580" marR="68580" marT="0" marB="0"/>
                </a:tc>
                <a:tc hMerge="1">
                  <a:txBody>
                    <a:bodyPr/>
                    <a:lstStyle/>
                    <a:p>
                      <a:pPr marL="0" marR="0" indent="0" algn="ctr" defTabSz="914400" rtl="0" eaLnBrk="1" fontAlgn="auto" latinLnBrk="0" hangingPunct="1">
                        <a:lnSpc>
                          <a:spcPct val="115000"/>
                        </a:lnSpc>
                        <a:spcBef>
                          <a:spcPts val="0"/>
                        </a:spcBef>
                        <a:spcAft>
                          <a:spcPts val="0"/>
                        </a:spcAft>
                        <a:buClrTx/>
                        <a:buSzTx/>
                        <a:buFontTx/>
                        <a:buNone/>
                        <a:tabLst/>
                        <a:defRPr/>
                      </a:pPr>
                      <a:endParaRPr lang="en-US" sz="2000" b="0" dirty="0">
                        <a:solidFill>
                          <a:schemeClr val="tx1"/>
                        </a:solidFill>
                        <a:effectLst/>
                        <a:latin typeface="Arial" pitchFamily="34" charset="0"/>
                        <a:ea typeface="Calibri"/>
                        <a:cs typeface="Arial" pitchFamily="34" charset="0"/>
                      </a:endParaRPr>
                    </a:p>
                  </a:txBody>
                  <a:tcPr marL="68580" marR="68580" marT="0" marB="0">
                    <a:solidFill>
                      <a:schemeClr val="accent2">
                        <a:lumMod val="60000"/>
                        <a:lumOff val="40000"/>
                      </a:schemeClr>
                    </a:solidFill>
                  </a:tcPr>
                </a:tc>
                <a:tc hMerge="1">
                  <a:txBody>
                    <a:bodyPr/>
                    <a:lstStyle/>
                    <a:p>
                      <a:pPr marL="0" marR="0" algn="ctr">
                        <a:lnSpc>
                          <a:spcPct val="115000"/>
                        </a:lnSpc>
                        <a:spcBef>
                          <a:spcPts val="0"/>
                        </a:spcBef>
                        <a:spcAft>
                          <a:spcPts val="0"/>
                        </a:spcAft>
                      </a:pPr>
                      <a:endParaRPr lang="en-US" sz="2000" b="0" dirty="0">
                        <a:solidFill>
                          <a:schemeClr val="tx1"/>
                        </a:solidFill>
                        <a:effectLst/>
                        <a:latin typeface="Arial" pitchFamily="34" charset="0"/>
                        <a:ea typeface="Calibri"/>
                        <a:cs typeface="Arial" pitchFamily="34" charset="0"/>
                      </a:endParaRPr>
                    </a:p>
                  </a:txBody>
                  <a:tcPr marL="68580" marR="68580" marT="0" marB="0">
                    <a:solidFill>
                      <a:schemeClr val="accent2">
                        <a:lumMod val="60000"/>
                        <a:lumOff val="40000"/>
                      </a:schemeClr>
                    </a:solidFill>
                  </a:tcPr>
                </a:tc>
                <a:tc hMerge="1">
                  <a:txBody>
                    <a:bodyPr/>
                    <a:lstStyle/>
                    <a:p>
                      <a:pPr marL="0" marR="0" algn="ctr">
                        <a:lnSpc>
                          <a:spcPct val="115000"/>
                        </a:lnSpc>
                        <a:spcBef>
                          <a:spcPts val="0"/>
                        </a:spcBef>
                        <a:spcAft>
                          <a:spcPts val="0"/>
                        </a:spcAft>
                      </a:pPr>
                      <a:endParaRPr lang="en-US" sz="2000" b="0" dirty="0">
                        <a:solidFill>
                          <a:schemeClr val="tx1"/>
                        </a:solidFill>
                        <a:effectLst/>
                        <a:latin typeface="Arial" pitchFamily="34" charset="0"/>
                        <a:ea typeface="Calibri"/>
                        <a:cs typeface="Arial" pitchFamily="34" charset="0"/>
                      </a:endParaRPr>
                    </a:p>
                  </a:txBody>
                  <a:tcPr marL="68580" marR="68580" marT="0" marB="0">
                    <a:solidFill>
                      <a:schemeClr val="accent2">
                        <a:lumMod val="60000"/>
                        <a:lumOff val="40000"/>
                      </a:schemeClr>
                    </a:solidFill>
                  </a:tcPr>
                </a:tc>
              </a:tr>
              <a:tr h="60262">
                <a:tc vMerge="1">
                  <a:txBody>
                    <a:bodyPr/>
                    <a:lstStyle/>
                    <a:p>
                      <a:pPr marL="0" marR="0" algn="ctr">
                        <a:lnSpc>
                          <a:spcPct val="115000"/>
                        </a:lnSpc>
                        <a:spcBef>
                          <a:spcPts val="0"/>
                        </a:spcBef>
                        <a:spcAft>
                          <a:spcPts val="0"/>
                        </a:spcAft>
                      </a:pPr>
                      <a:endParaRPr lang="en-US" sz="2000" b="0" dirty="0">
                        <a:solidFill>
                          <a:schemeClr val="tx1"/>
                        </a:solidFill>
                        <a:effectLst/>
                        <a:latin typeface="Arial" pitchFamily="34" charset="0"/>
                        <a:ea typeface="Calibri"/>
                        <a:cs typeface="Arial" pitchFamily="34" charset="0"/>
                      </a:endParaRPr>
                    </a:p>
                  </a:txBody>
                  <a:tcPr marL="68580" marR="68580" marT="0" marB="0">
                    <a:solidFill>
                      <a:schemeClr val="accent2">
                        <a:lumMod val="60000"/>
                        <a:lumOff val="40000"/>
                      </a:schemeClr>
                    </a:solidFill>
                  </a:tcPr>
                </a:tc>
                <a:tc>
                  <a:txBody>
                    <a:bodyPr/>
                    <a:lstStyle/>
                    <a:p>
                      <a:pPr marL="0" marR="0" algn="ctr">
                        <a:lnSpc>
                          <a:spcPct val="115000"/>
                        </a:lnSpc>
                        <a:spcBef>
                          <a:spcPts val="0"/>
                        </a:spcBef>
                        <a:spcAft>
                          <a:spcPts val="0"/>
                        </a:spcAft>
                      </a:pPr>
                      <a:r>
                        <a:rPr lang="en-US" sz="1600" dirty="0" smtClean="0">
                          <a:effectLst/>
                          <a:latin typeface="Century Gothic" panose="020B0502020202020204" pitchFamily="34" charset="0"/>
                        </a:rPr>
                        <a:t>“CI”</a:t>
                      </a:r>
                      <a:endParaRPr lang="en-US" sz="1600" b="0" dirty="0">
                        <a:solidFill>
                          <a:schemeClr val="tx1"/>
                        </a:solidFill>
                        <a:effectLst/>
                        <a:latin typeface="Century Gothic" panose="020B0502020202020204" pitchFamily="34" charset="0"/>
                        <a:ea typeface="Calibri"/>
                        <a:cs typeface="Arial" pitchFamily="34" charset="0"/>
                      </a:endParaRPr>
                    </a:p>
                  </a:txBody>
                  <a:tcPr marL="68580" marR="68580" marT="0" marB="0"/>
                </a:tc>
                <a:tc>
                  <a:txBody>
                    <a:bodyPr/>
                    <a:lstStyle/>
                    <a:p>
                      <a:pPr marL="0" marR="0" algn="ctr">
                        <a:lnSpc>
                          <a:spcPct val="115000"/>
                        </a:lnSpc>
                        <a:spcBef>
                          <a:spcPts val="0"/>
                        </a:spcBef>
                        <a:spcAft>
                          <a:spcPts val="0"/>
                        </a:spcAft>
                      </a:pPr>
                      <a:r>
                        <a:rPr lang="en-US" sz="1600" dirty="0">
                          <a:effectLst/>
                          <a:latin typeface="Century Gothic" panose="020B0502020202020204" pitchFamily="34" charset="0"/>
                        </a:rPr>
                        <a:t>“B</a:t>
                      </a:r>
                      <a:r>
                        <a:rPr lang="en-US" sz="1600" dirty="0" smtClean="0">
                          <a:effectLst/>
                          <a:latin typeface="Century Gothic" panose="020B0502020202020204" pitchFamily="34" charset="0"/>
                        </a:rPr>
                        <a:t>”</a:t>
                      </a:r>
                      <a:endParaRPr lang="en-US" sz="1600" b="0" dirty="0">
                        <a:solidFill>
                          <a:schemeClr val="tx1"/>
                        </a:solidFill>
                        <a:effectLst/>
                        <a:latin typeface="Century Gothic" panose="020B0502020202020204" pitchFamily="34" charset="0"/>
                        <a:ea typeface="Calibri"/>
                        <a:cs typeface="Arial" pitchFamily="34" charset="0"/>
                      </a:endParaRPr>
                    </a:p>
                  </a:txBody>
                  <a:tcPr marL="68580" marR="68580" marT="0" marB="0"/>
                </a:tc>
                <a:tc>
                  <a:txBody>
                    <a:bodyPr/>
                    <a:lstStyle/>
                    <a:p>
                      <a:pPr marL="0" marR="0" algn="ctr">
                        <a:lnSpc>
                          <a:spcPct val="115000"/>
                        </a:lnSpc>
                        <a:spcBef>
                          <a:spcPts val="0"/>
                        </a:spcBef>
                        <a:spcAft>
                          <a:spcPts val="0"/>
                        </a:spcAft>
                      </a:pPr>
                      <a:r>
                        <a:rPr lang="en-US" sz="1600" dirty="0" smtClean="0">
                          <a:effectLst/>
                          <a:latin typeface="Century Gothic" panose="020B0502020202020204" pitchFamily="34" charset="0"/>
                        </a:rPr>
                        <a:t>“T” </a:t>
                      </a:r>
                      <a:endParaRPr lang="en-US" sz="1600" b="0" dirty="0">
                        <a:solidFill>
                          <a:schemeClr val="tx1"/>
                        </a:solidFill>
                        <a:effectLst/>
                        <a:latin typeface="Century Gothic" panose="020B0502020202020204" pitchFamily="34" charset="0"/>
                        <a:ea typeface="Calibri"/>
                        <a:cs typeface="Arial" pitchFamily="34" charset="0"/>
                      </a:endParaRPr>
                    </a:p>
                  </a:txBody>
                  <a:tcPr marL="68580" marR="68580" marT="0" marB="0"/>
                </a:tc>
                <a:tc>
                  <a:txBody>
                    <a:bodyPr/>
                    <a:lstStyle/>
                    <a:p>
                      <a:pPr marL="0" marR="0" algn="ctr">
                        <a:lnSpc>
                          <a:spcPct val="115000"/>
                        </a:lnSpc>
                        <a:spcBef>
                          <a:spcPts val="0"/>
                        </a:spcBef>
                        <a:spcAft>
                          <a:spcPts val="0"/>
                        </a:spcAft>
                      </a:pPr>
                      <a:r>
                        <a:rPr lang="en-US" sz="1600" dirty="0">
                          <a:effectLst/>
                          <a:latin typeface="Century Gothic" panose="020B0502020202020204" pitchFamily="34" charset="0"/>
                        </a:rPr>
                        <a:t>“P</a:t>
                      </a:r>
                      <a:r>
                        <a:rPr lang="en-US" sz="1600" dirty="0" smtClean="0">
                          <a:effectLst/>
                          <a:latin typeface="Century Gothic" panose="020B0502020202020204" pitchFamily="34" charset="0"/>
                        </a:rPr>
                        <a:t>”</a:t>
                      </a:r>
                      <a:endParaRPr lang="en-US" sz="1600" b="0" dirty="0">
                        <a:solidFill>
                          <a:schemeClr val="tx1"/>
                        </a:solidFill>
                        <a:effectLst/>
                        <a:latin typeface="Century Gothic" panose="020B0502020202020204" pitchFamily="34" charset="0"/>
                        <a:ea typeface="Calibri"/>
                        <a:cs typeface="Arial" pitchFamily="34" charset="0"/>
                      </a:endParaRPr>
                    </a:p>
                  </a:txBody>
                  <a:tcPr marL="68580" marR="68580" marT="0" marB="0"/>
                </a:tc>
              </a:tr>
              <a:tr h="0">
                <a:tc>
                  <a:txBody>
                    <a:bodyPr/>
                    <a:lstStyle/>
                    <a:p>
                      <a:pPr marL="0" marR="0">
                        <a:lnSpc>
                          <a:spcPct val="115000"/>
                        </a:lnSpc>
                        <a:spcBef>
                          <a:spcPts val="0"/>
                        </a:spcBef>
                        <a:spcAft>
                          <a:spcPts val="0"/>
                        </a:spcAft>
                      </a:pPr>
                      <a:r>
                        <a:rPr lang="en-US" sz="1600" kern="1200" dirty="0" smtClean="0">
                          <a:effectLst/>
                          <a:latin typeface="Century Gothic" panose="020B0502020202020204" pitchFamily="34" charset="0"/>
                        </a:rPr>
                        <a:t>SE</a:t>
                      </a:r>
                      <a:r>
                        <a:rPr lang="en-US" sz="1600" dirty="0" smtClean="0">
                          <a:effectLst/>
                          <a:latin typeface="Century Gothic" panose="020B0502020202020204" pitchFamily="34" charset="0"/>
                        </a:rPr>
                        <a:t> mediates </a:t>
                      </a:r>
                      <a:r>
                        <a:rPr lang="en-US" sz="1600" kern="1200" dirty="0" smtClean="0">
                          <a:effectLst/>
                          <a:latin typeface="Century Gothic" panose="020B0502020202020204" pitchFamily="34" charset="0"/>
                        </a:rPr>
                        <a:t>MC</a:t>
                      </a:r>
                      <a:r>
                        <a:rPr lang="en-US" sz="1600" dirty="0" smtClean="0">
                          <a:effectLst/>
                          <a:latin typeface="Century Gothic" panose="020B0502020202020204" pitchFamily="34" charset="0"/>
                        </a:rPr>
                        <a:t> and </a:t>
                      </a:r>
                      <a:r>
                        <a:rPr lang="en-US" sz="1600" kern="1200" dirty="0" smtClean="0">
                          <a:effectLst/>
                          <a:latin typeface="Century Gothic" panose="020B0502020202020204" pitchFamily="34" charset="0"/>
                        </a:rPr>
                        <a:t>WTP</a:t>
                      </a:r>
                      <a:r>
                        <a:rPr lang="en-US" sz="1600" dirty="0" smtClean="0">
                          <a:effectLst/>
                          <a:latin typeface="Century Gothic" panose="020B0502020202020204" pitchFamily="34" charset="0"/>
                        </a:rPr>
                        <a:t> relation </a:t>
                      </a:r>
                      <a:endParaRPr lang="en-US" sz="1600" b="0" dirty="0">
                        <a:solidFill>
                          <a:schemeClr val="tx1"/>
                        </a:solidFill>
                        <a:effectLst/>
                        <a:latin typeface="Century Gothic" panose="020B0502020202020204" pitchFamily="34" charset="0"/>
                        <a:ea typeface="Calibri"/>
                        <a:cs typeface="Arial" pitchFamily="34" charset="0"/>
                      </a:endParaRPr>
                    </a:p>
                  </a:txBody>
                  <a:tcPr marL="68580" marR="68580" marT="0" marB="0"/>
                </a:tc>
                <a:tc>
                  <a:txBody>
                    <a:bodyPr/>
                    <a:lstStyle/>
                    <a:p>
                      <a:pPr marL="0" marR="0" algn="ctr">
                        <a:lnSpc>
                          <a:spcPct val="115000"/>
                        </a:lnSpc>
                        <a:spcBef>
                          <a:spcPts val="0"/>
                        </a:spcBef>
                        <a:spcAft>
                          <a:spcPts val="0"/>
                        </a:spcAft>
                      </a:pPr>
                      <a:r>
                        <a:rPr lang="en-US" sz="1600" dirty="0" smtClean="0">
                          <a:effectLst/>
                          <a:latin typeface="Century Gothic" panose="020B0502020202020204" pitchFamily="34" charset="0"/>
                        </a:rPr>
                        <a:t>1.82 to 4.27</a:t>
                      </a:r>
                      <a:endParaRPr lang="en-US" sz="1600" b="1" dirty="0">
                        <a:effectLst/>
                        <a:latin typeface="Century Gothic" panose="020B0502020202020204" pitchFamily="34" charset="0"/>
                        <a:ea typeface="Calibri"/>
                        <a:cs typeface="Arial" pitchFamily="34" charset="0"/>
                      </a:endParaRPr>
                    </a:p>
                  </a:txBody>
                  <a:tcPr marL="68580" marR="68580" marT="0" marB="0"/>
                </a:tc>
                <a:tc>
                  <a:txBody>
                    <a:bodyPr/>
                    <a:lstStyle/>
                    <a:p>
                      <a:pPr algn="ctr"/>
                      <a:r>
                        <a:rPr lang="en-US" sz="1600" dirty="0" smtClean="0">
                          <a:latin typeface="Century Gothic" panose="020B0502020202020204" pitchFamily="34" charset="0"/>
                        </a:rPr>
                        <a:t>-</a:t>
                      </a:r>
                      <a:endParaRPr lang="en-US" sz="1600" b="1" dirty="0">
                        <a:latin typeface="Century Gothic" panose="020B0502020202020204" pitchFamily="34" charset="0"/>
                      </a:endParaRPr>
                    </a:p>
                  </a:txBody>
                  <a:tcPr marL="68580" marR="68580" marT="0" marB="0"/>
                </a:tc>
                <a:tc>
                  <a:txBody>
                    <a:bodyPr/>
                    <a:lstStyle/>
                    <a:p>
                      <a:pPr algn="ctr"/>
                      <a:r>
                        <a:rPr lang="en-US" sz="1600" dirty="0" smtClean="0">
                          <a:latin typeface="Century Gothic" panose="020B0502020202020204" pitchFamily="34" charset="0"/>
                        </a:rPr>
                        <a:t>-</a:t>
                      </a:r>
                      <a:endParaRPr lang="en-US" sz="1600" b="1" dirty="0">
                        <a:latin typeface="Century Gothic" panose="020B0502020202020204" pitchFamily="34" charset="0"/>
                      </a:endParaRPr>
                    </a:p>
                  </a:txBody>
                  <a:tcPr marL="68580" marR="68580" marT="0" marB="0"/>
                </a:tc>
                <a:tc>
                  <a:txBody>
                    <a:bodyPr/>
                    <a:lstStyle/>
                    <a:p>
                      <a:pPr algn="ctr"/>
                      <a:r>
                        <a:rPr lang="en-US" sz="1600" dirty="0" smtClean="0">
                          <a:latin typeface="Century Gothic" panose="020B0502020202020204" pitchFamily="34" charset="0"/>
                        </a:rPr>
                        <a:t>-</a:t>
                      </a:r>
                      <a:endParaRPr lang="en-US" sz="1600" b="1" dirty="0">
                        <a:latin typeface="Century Gothic" panose="020B0502020202020204" pitchFamily="34" charset="0"/>
                      </a:endParaRPr>
                    </a:p>
                  </a:txBody>
                  <a:tcPr marL="68580" marR="68580" marT="0" marB="0"/>
                </a:tc>
              </a:tr>
              <a:tr h="243841">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600" dirty="0" smtClean="0">
                          <a:effectLst/>
                          <a:latin typeface="Century Gothic" panose="020B0502020202020204" pitchFamily="34" charset="0"/>
                        </a:rPr>
                        <a:t>Direct effect of </a:t>
                      </a:r>
                      <a:r>
                        <a:rPr lang="en-US" sz="1600" kern="1200" dirty="0" smtClean="0">
                          <a:effectLst/>
                          <a:latin typeface="Century Gothic" panose="020B0502020202020204" pitchFamily="34" charset="0"/>
                        </a:rPr>
                        <a:t>MC</a:t>
                      </a:r>
                      <a:r>
                        <a:rPr lang="en-US" sz="1600" dirty="0" smtClean="0">
                          <a:effectLst/>
                          <a:latin typeface="Century Gothic" panose="020B0502020202020204" pitchFamily="34" charset="0"/>
                        </a:rPr>
                        <a:t> on WTP</a:t>
                      </a:r>
                      <a:endParaRPr lang="en-US" sz="1600" b="0" dirty="0">
                        <a:solidFill>
                          <a:schemeClr val="tx1"/>
                        </a:solidFill>
                        <a:effectLst/>
                        <a:latin typeface="Century Gothic" panose="020B0502020202020204" pitchFamily="34" charset="0"/>
                        <a:ea typeface="Calibri"/>
                        <a:cs typeface="Arial" pitchFamily="34" charset="0"/>
                      </a:endParaRPr>
                    </a:p>
                  </a:txBody>
                  <a:tcPr marL="68580" marR="68580" marT="0" marB="0"/>
                </a:tc>
                <a:tc>
                  <a:txBody>
                    <a:bodyPr/>
                    <a:lstStyle/>
                    <a:p>
                      <a:pPr marL="0" marR="0" algn="ctr">
                        <a:lnSpc>
                          <a:spcPct val="115000"/>
                        </a:lnSpc>
                        <a:spcBef>
                          <a:spcPts val="0"/>
                        </a:spcBef>
                        <a:spcAft>
                          <a:spcPts val="0"/>
                        </a:spcAft>
                      </a:pPr>
                      <a:endParaRPr lang="en-US" sz="1600" dirty="0">
                        <a:effectLst/>
                        <a:latin typeface="Century Gothic" panose="020B0502020202020204" pitchFamily="34" charset="0"/>
                        <a:ea typeface="Calibri"/>
                        <a:cs typeface="Arial" pitchFamily="34" charset="0"/>
                      </a:endParaRPr>
                    </a:p>
                  </a:txBody>
                  <a:tcPr marL="68580" marR="68580" marT="0" marB="0"/>
                </a:tc>
                <a:tc>
                  <a:txBody>
                    <a:bodyPr/>
                    <a:lstStyle/>
                    <a:p>
                      <a:pPr marL="0" marR="0" algn="ctr">
                        <a:lnSpc>
                          <a:spcPct val="115000"/>
                        </a:lnSpc>
                        <a:spcBef>
                          <a:spcPts val="0"/>
                        </a:spcBef>
                        <a:spcAft>
                          <a:spcPts val="0"/>
                        </a:spcAft>
                      </a:pPr>
                      <a:r>
                        <a:rPr lang="en-US" sz="1600" dirty="0" smtClean="0">
                          <a:effectLst/>
                          <a:latin typeface="Century Gothic" panose="020B0502020202020204" pitchFamily="34" charset="0"/>
                        </a:rPr>
                        <a:t>-1.36</a:t>
                      </a:r>
                      <a:endParaRPr lang="en-US" sz="1600" b="1" i="0" dirty="0">
                        <a:effectLst/>
                        <a:latin typeface="Century Gothic" panose="020B0502020202020204" pitchFamily="34" charset="0"/>
                        <a:ea typeface="Calibri"/>
                        <a:cs typeface="Arial" pitchFamily="34" charset="0"/>
                      </a:endParaRPr>
                    </a:p>
                  </a:txBody>
                  <a:tcPr marL="68580" marR="68580" marT="0" marB="0"/>
                </a:tc>
                <a:tc>
                  <a:txBody>
                    <a:bodyPr/>
                    <a:lstStyle/>
                    <a:p>
                      <a:pPr marL="0" marR="0" algn="ctr">
                        <a:lnSpc>
                          <a:spcPct val="115000"/>
                        </a:lnSpc>
                        <a:spcBef>
                          <a:spcPts val="0"/>
                        </a:spcBef>
                        <a:spcAft>
                          <a:spcPts val="0"/>
                        </a:spcAft>
                      </a:pPr>
                      <a:r>
                        <a:rPr lang="en-US" sz="1600" dirty="0" smtClean="0">
                          <a:effectLst/>
                          <a:latin typeface="Century Gothic" panose="020B0502020202020204" pitchFamily="34" charset="0"/>
                        </a:rPr>
                        <a:t> -1.23</a:t>
                      </a:r>
                      <a:endParaRPr lang="en-US" sz="1600" b="1" i="0" dirty="0">
                        <a:effectLst/>
                        <a:latin typeface="Century Gothic" panose="020B0502020202020204" pitchFamily="34" charset="0"/>
                        <a:ea typeface="Calibri"/>
                        <a:cs typeface="Arial" pitchFamily="34" charset="0"/>
                      </a:endParaRPr>
                    </a:p>
                  </a:txBody>
                  <a:tcPr marL="68580" marR="68580" marT="0" marB="0"/>
                </a:tc>
                <a:tc>
                  <a:txBody>
                    <a:bodyPr/>
                    <a:lstStyle/>
                    <a:p>
                      <a:pPr marL="0" marR="0" algn="ctr">
                        <a:lnSpc>
                          <a:spcPct val="115000"/>
                        </a:lnSpc>
                        <a:spcBef>
                          <a:spcPts val="0"/>
                        </a:spcBef>
                        <a:spcAft>
                          <a:spcPts val="0"/>
                        </a:spcAft>
                      </a:pPr>
                      <a:r>
                        <a:rPr lang="en-US" sz="1600" dirty="0" smtClean="0">
                          <a:effectLst/>
                          <a:latin typeface="Century Gothic" panose="020B0502020202020204" pitchFamily="34" charset="0"/>
                        </a:rPr>
                        <a:t>0.01</a:t>
                      </a:r>
                      <a:endParaRPr lang="en-US" sz="1600" b="1" i="0" dirty="0">
                        <a:effectLst/>
                        <a:latin typeface="Century Gothic" panose="020B0502020202020204" pitchFamily="34" charset="0"/>
                        <a:ea typeface="Calibri"/>
                        <a:cs typeface="Arial" pitchFamily="34" charset="0"/>
                      </a:endParaRPr>
                    </a:p>
                  </a:txBody>
                  <a:tcPr marL="68580" marR="68580" marT="0" marB="0"/>
                </a:tc>
              </a:tr>
            </a:tbl>
          </a:graphicData>
        </a:graphic>
      </p:graphicFrame>
    </p:spTree>
    <p:extLst>
      <p:ext uri="{BB962C8B-B14F-4D97-AF65-F5344CB8AC3E}">
        <p14:creationId xmlns:p14="http://schemas.microsoft.com/office/powerpoint/2010/main" val="6925324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87680" y="1371600"/>
            <a:ext cx="8305800" cy="5029200"/>
          </a:xfrm>
        </p:spPr>
        <p:txBody>
          <a:bodyPr>
            <a:normAutofit/>
          </a:bodyPr>
          <a:lstStyle/>
          <a:p>
            <a:pPr algn="l">
              <a:buClr>
                <a:schemeClr val="tx2">
                  <a:lumMod val="50000"/>
                </a:schemeClr>
              </a:buClr>
              <a:buSzPct val="70000"/>
              <a:buFont typeface="Wingdings" pitchFamily="2" charset="2"/>
              <a:buChar char="v"/>
            </a:pPr>
            <a:r>
              <a:rPr lang="en-US" dirty="0" smtClean="0"/>
              <a:t> </a:t>
            </a:r>
            <a:r>
              <a:rPr lang="en-US" sz="1600" spc="50" dirty="0">
                <a:solidFill>
                  <a:schemeClr val="tx1">
                    <a:lumMod val="95000"/>
                  </a:schemeClr>
                </a:solidFill>
                <a:latin typeface="Century Gothic" panose="020B0502020202020204" pitchFamily="34" charset="0"/>
                <a:ea typeface="MS Gothic" panose="020B0609070205080204" pitchFamily="49" charset="-128"/>
                <a:cs typeface="+mj-cs"/>
              </a:rPr>
              <a:t>Existing conflict in past studies:</a:t>
            </a:r>
          </a:p>
          <a:p>
            <a:pPr lvl="1">
              <a:buClr>
                <a:schemeClr val="tx2">
                  <a:lumMod val="50000"/>
                </a:schemeClr>
              </a:buClr>
              <a:buSzPct val="70000"/>
              <a:buFont typeface="Wingdings" pitchFamily="2" charset="2"/>
              <a:buChar char="Ø"/>
            </a:pPr>
            <a:r>
              <a:rPr lang="en-US" sz="1600" spc="50" dirty="0">
                <a:solidFill>
                  <a:schemeClr val="tx1">
                    <a:lumMod val="95000"/>
                  </a:schemeClr>
                </a:solidFill>
                <a:latin typeface="Century Gothic" panose="020B0502020202020204" pitchFamily="34" charset="0"/>
                <a:ea typeface="MS Gothic" panose="020B0609070205080204" pitchFamily="49" charset="-128"/>
                <a:cs typeface="+mj-cs"/>
              </a:rPr>
              <a:t>Willingness to pay is not higher for customized products </a:t>
            </a: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a:t>
            </a:r>
            <a:r>
              <a:rPr lang="en-US" sz="1600" spc="50" dirty="0" err="1" smtClean="0">
                <a:solidFill>
                  <a:schemeClr val="tx1">
                    <a:lumMod val="95000"/>
                  </a:schemeClr>
                </a:solidFill>
                <a:latin typeface="Century Gothic" panose="020B0502020202020204" pitchFamily="34" charset="0"/>
                <a:ea typeface="MS Gothic" panose="020B0609070205080204" pitchFamily="49" charset="-128"/>
                <a:cs typeface="+mj-cs"/>
              </a:rPr>
              <a:t>Schreier</a:t>
            </a: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 2006).</a:t>
            </a:r>
            <a:endParaRPr lang="en-US" sz="1600" spc="50" dirty="0">
              <a:solidFill>
                <a:schemeClr val="tx1">
                  <a:lumMod val="95000"/>
                </a:schemeClr>
              </a:solidFill>
              <a:latin typeface="Century Gothic" panose="020B0502020202020204" pitchFamily="34" charset="0"/>
              <a:ea typeface="MS Gothic" panose="020B0609070205080204" pitchFamily="49" charset="-128"/>
              <a:cs typeface="+mj-cs"/>
            </a:endParaRPr>
          </a:p>
          <a:p>
            <a:pPr lvl="1">
              <a:buClr>
                <a:schemeClr val="tx2">
                  <a:lumMod val="50000"/>
                </a:schemeClr>
              </a:buClr>
              <a:buSzPct val="70000"/>
              <a:buFont typeface="Wingdings" pitchFamily="2" charset="2"/>
              <a:buChar char="Ø"/>
            </a:pPr>
            <a:r>
              <a:rPr lang="en-US" sz="1600" spc="50" dirty="0">
                <a:solidFill>
                  <a:schemeClr val="tx1">
                    <a:lumMod val="95000"/>
                  </a:schemeClr>
                </a:solidFill>
                <a:latin typeface="Century Gothic" panose="020B0502020202020204" pitchFamily="34" charset="0"/>
                <a:ea typeface="MS Gothic" panose="020B0609070205080204" pitchFamily="49" charset="-128"/>
                <a:cs typeface="+mj-cs"/>
              </a:rPr>
              <a:t>consumers are willing to pay a slightly premium price for a self-designed product (Franke and Piller,2004</a:t>
            </a: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a:t>
            </a:r>
          </a:p>
          <a:p>
            <a:pPr lvl="1">
              <a:buClr>
                <a:schemeClr val="tx2">
                  <a:lumMod val="50000"/>
                </a:schemeClr>
              </a:buClr>
              <a:buSzPct val="70000"/>
              <a:buFont typeface="Wingdings" pitchFamily="2" charset="2"/>
              <a:buChar char="Ø"/>
            </a:pP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2X 2 Between subjects : Main </a:t>
            </a:r>
            <a:r>
              <a:rPr lang="en-US" sz="1600" spc="50" dirty="0">
                <a:solidFill>
                  <a:schemeClr val="tx1">
                    <a:lumMod val="95000"/>
                  </a:schemeClr>
                </a:solidFill>
                <a:latin typeface="Century Gothic" panose="020B0502020202020204" pitchFamily="34" charset="0"/>
                <a:ea typeface="MS Gothic" panose="020B0609070205080204" pitchFamily="49" charset="-128"/>
                <a:cs typeface="+mj-cs"/>
              </a:rPr>
              <a:t>effect of Brand name ((F(1, 88</a:t>
            </a:r>
            <a:r>
              <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rPr>
              <a:t>))=20.75; p=0.00) but no interaction (F=3.31; p&gt;0.05)</a:t>
            </a:r>
            <a:endParaRPr lang="en-US" sz="1600" spc="50" dirty="0">
              <a:solidFill>
                <a:schemeClr val="tx1">
                  <a:lumMod val="95000"/>
                </a:schemeClr>
              </a:solidFill>
              <a:latin typeface="Century Gothic" panose="020B0502020202020204" pitchFamily="34" charset="0"/>
              <a:ea typeface="MS Gothic" panose="020B0609070205080204" pitchFamily="49" charset="-128"/>
              <a:cs typeface="+mj-cs"/>
            </a:endParaRPr>
          </a:p>
          <a:p>
            <a:pPr lvl="1">
              <a:buClr>
                <a:schemeClr val="tx2">
                  <a:lumMod val="50000"/>
                </a:schemeClr>
              </a:buClr>
              <a:buSzPct val="70000"/>
              <a:buFont typeface="Wingdings" pitchFamily="2" charset="2"/>
              <a:buChar char="Ø"/>
            </a:pPr>
            <a:endParaRPr lang="en-US" sz="1600" spc="50" dirty="0" smtClean="0">
              <a:solidFill>
                <a:schemeClr val="tx1">
                  <a:lumMod val="95000"/>
                </a:schemeClr>
              </a:solidFill>
              <a:latin typeface="Century Gothic" panose="020B0502020202020204" pitchFamily="34" charset="0"/>
              <a:ea typeface="MS Gothic" panose="020B0609070205080204" pitchFamily="49" charset="-128"/>
              <a:cs typeface="+mj-cs"/>
            </a:endParaRPr>
          </a:p>
          <a:p>
            <a:pPr marL="0" indent="0" algn="l">
              <a:buNone/>
            </a:pPr>
            <a:endParaRPr lang="en-US" sz="3400" b="1" dirty="0" smtClean="0">
              <a:solidFill>
                <a:schemeClr val="tx2">
                  <a:lumMod val="50000"/>
                </a:schemeClr>
              </a:solidFill>
            </a:endParaRPr>
          </a:p>
        </p:txBody>
      </p:sp>
      <p:sp>
        <p:nvSpPr>
          <p:cNvPr id="5" name="Title 1"/>
          <p:cNvSpPr txBox="1">
            <a:spLocks/>
          </p:cNvSpPr>
          <p:nvPr/>
        </p:nvSpPr>
        <p:spPr>
          <a:xfrm>
            <a:off x="457200" y="0"/>
            <a:ext cx="8229600" cy="1143000"/>
          </a:xfrm>
          <a:prstGeom prst="rect">
            <a:avLst/>
          </a:prstGeom>
        </p:spPr>
        <p:txBody>
          <a:bodyPr vert="horz" lIns="91440" tIns="45720" rIns="91440" bIns="45720" rtlCol="0" anchor="b" anchorCtr="0">
            <a:normAutofit/>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000" dirty="0" smtClean="0">
                <a:solidFill>
                  <a:schemeClr val="tx1">
                    <a:lumMod val="95000"/>
                  </a:schemeClr>
                </a:solidFill>
                <a:latin typeface="Century Gothic" panose="020B0502020202020204" pitchFamily="34" charset="0"/>
                <a:ea typeface="MS Gothic" panose="020B0609070205080204" pitchFamily="49" charset="-128"/>
              </a:rPr>
              <a:t>Results: Study 2</a:t>
            </a:r>
            <a:endParaRPr lang="en-US" sz="2000" dirty="0">
              <a:solidFill>
                <a:schemeClr val="tx1">
                  <a:lumMod val="95000"/>
                </a:schemeClr>
              </a:solidFill>
              <a:latin typeface="Century Gothic" panose="020B0502020202020204" pitchFamily="34" charset="0"/>
              <a:ea typeface="MS Gothic" panose="020B0609070205080204" pitchFamily="49" charset="-128"/>
            </a:endParaRPr>
          </a:p>
        </p:txBody>
      </p:sp>
      <p:graphicFrame>
        <p:nvGraphicFramePr>
          <p:cNvPr id="6" name="Graphique 8"/>
          <p:cNvGraphicFramePr/>
          <p:nvPr>
            <p:extLst>
              <p:ext uri="{D42A27DB-BD31-4B8C-83A1-F6EECF244321}">
                <p14:modId xmlns:p14="http://schemas.microsoft.com/office/powerpoint/2010/main" val="2213903358"/>
              </p:ext>
            </p:extLst>
          </p:nvPr>
        </p:nvGraphicFramePr>
        <p:xfrm>
          <a:off x="2455833" y="3620149"/>
          <a:ext cx="4343399" cy="2367936"/>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2742121" y="5628058"/>
            <a:ext cx="3680847" cy="584788"/>
          </a:xfrm>
          <a:prstGeom prst="rect">
            <a:avLst/>
          </a:prstGeom>
        </p:spPr>
        <p:txBody>
          <a:bodyPr wrap="square">
            <a:spAutoFit/>
          </a:bodyPr>
          <a:lstStyle/>
          <a:p>
            <a:pPr algn="ctr"/>
            <a:r>
              <a:rPr lang="en-US" sz="1600" i="1" dirty="0" smtClean="0">
                <a:latin typeface="Century Gothic" panose="020B0502020202020204" pitchFamily="34" charset="0"/>
              </a:rPr>
              <a:t>MC ability, product </a:t>
            </a:r>
            <a:r>
              <a:rPr lang="en-US" sz="1600" i="1" dirty="0">
                <a:latin typeface="Century Gothic" panose="020B0502020202020204" pitchFamily="34" charset="0"/>
              </a:rPr>
              <a:t>categories </a:t>
            </a:r>
            <a:r>
              <a:rPr lang="en-US" sz="1600" i="1" dirty="0" smtClean="0">
                <a:latin typeface="Century Gothic" panose="020B0502020202020204" pitchFamily="34" charset="0"/>
              </a:rPr>
              <a:t>and </a:t>
            </a:r>
            <a:r>
              <a:rPr lang="en-US" sz="1600" i="1" dirty="0">
                <a:latin typeface="Century Gothic" panose="020B0502020202020204" pitchFamily="34" charset="0"/>
              </a:rPr>
              <a:t>SE</a:t>
            </a:r>
          </a:p>
        </p:txBody>
      </p:sp>
    </p:spTree>
    <p:extLst>
      <p:ext uri="{BB962C8B-B14F-4D97-AF65-F5344CB8AC3E}">
        <p14:creationId xmlns:p14="http://schemas.microsoft.com/office/powerpoint/2010/main" val="2490917171"/>
      </p:ext>
    </p:extLst>
  </p:cSld>
  <p:clrMapOvr>
    <a:masterClrMapping/>
  </p:clrMapOvr>
  <p:timing>
    <p:tnLst>
      <p:par>
        <p:cTn id="1" dur="indefinite" restart="never" nodeType="tmRoot"/>
      </p:par>
    </p:tnLst>
  </p:timing>
</p:sld>
</file>

<file path=ppt/theme/theme1.xml><?xml version="1.0" encoding="utf-8"?>
<a:theme xmlns:a="http://schemas.openxmlformats.org/drawingml/2006/main" name="Horizon">
  <a:themeElements>
    <a:clrScheme name="Contiguïté">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3972</TotalTime>
  <Words>2025</Words>
  <Application>Microsoft Office PowerPoint</Application>
  <PresentationFormat>Affichage à l'écran (4:3)</PresentationFormat>
  <Paragraphs>226</Paragraphs>
  <Slides>14</Slides>
  <Notes>14</Notes>
  <HiddenSlides>1</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Horizon</vt:lpstr>
      <vt:lpstr>I love uniqueness! I will pay the price!</vt:lpstr>
      <vt:lpstr>Présentation PowerPoint</vt:lpstr>
      <vt:lpstr>Spotlight effect?</vt:lpstr>
      <vt:lpstr>Spotlight phenomena within the  specific case of Brand customization</vt:lpstr>
      <vt:lpstr>Model and hypotheses </vt:lpstr>
      <vt:lpstr>Model and hypotheses </vt:lpstr>
      <vt:lpstr>Studies</vt:lpstr>
      <vt:lpstr>Results: Study 1</vt:lpstr>
      <vt:lpstr>Présentation PowerPoint</vt:lpstr>
      <vt:lpstr>Présentation PowerPoint</vt:lpstr>
      <vt:lpstr>Présentation PowerPoint</vt:lpstr>
      <vt:lpstr>Discussion and conclusion</vt:lpstr>
      <vt:lpstr>LimitationS and future research </vt:lpstr>
      <vt:lpstr>Présentation PowerPoint</vt:lpstr>
    </vt:vector>
  </TitlesOfParts>
  <Company>Windows 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s.vessal</dc:creator>
  <cp:lastModifiedBy>Utilisateur</cp:lastModifiedBy>
  <cp:revision>174</cp:revision>
  <cp:lastPrinted>2015-05-19T13:56:22Z</cp:lastPrinted>
  <dcterms:created xsi:type="dcterms:W3CDTF">2015-03-29T10:02:26Z</dcterms:created>
  <dcterms:modified xsi:type="dcterms:W3CDTF">2015-05-22T08:44:13Z</dcterms:modified>
</cp:coreProperties>
</file>